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37989d3c2f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37989d3c2f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37989d3c2f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137989d3c2f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37989d3c2f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37989d3c2f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 GYC’s job includes sharing this information. Each GYC must find a way to collect and organize the information they need from national, state and local sources. The local group’s website and social media are excellent platforms for information sharing. Get to know the webmaster and find out what to do to establish/update a page on the site devoted to YMs.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GYCs should not claim to be experts if they are not—most GYCs are not—but they should be prepared to refer people to websites or organizations that deal with issues of concern. It is important to make clear that referral to a website or organization does not imply endorsement by the local group or American Mensa, Ltd.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Remember, while Mensa’s goal is “to foster human intelligence,” it does not advocate any particular agenda. Be cautious in making any representation that might confuse a personal view with an official position of American Mensa. Mensans can be advocates, but Mensa is not an</a:t>
            </a:r>
            <a:endParaRPr/>
          </a:p>
          <a:p>
            <a:pPr indent="0" lvl="0" marL="0" rtl="0" algn="l">
              <a:spcBef>
                <a:spcPts val="0"/>
              </a:spcBef>
              <a:spcAft>
                <a:spcPts val="0"/>
              </a:spcAft>
              <a:buClr>
                <a:schemeClr val="dk1"/>
              </a:buClr>
              <a:buSzPts val="1100"/>
              <a:buFont typeface="Arial"/>
              <a:buNone/>
            </a:pPr>
            <a:r>
              <a:rPr lang="en"/>
              <a:t>advocacy organization.</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37989d3c2f_0_3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37989d3c2f_0_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3a6571074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3a6571074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37989d3c2f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137989d3c2f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Successful Gifted Youth Programs can be expensive or inexpensive. It is not the job of the GYC to personally fund the GYP.</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In most cases, the local group should provide the GYP with a budget for events, supplies, and other expenses. Please contact your local treasurer or ExComm to find out what your budget is.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If there is no budget, you can propose a budget to your ExComm. A GYC should be prepared to make a brief statement to their local ExComms, regarding the need for a budget, proposed uses for funding, and method of accountability for expenditures.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Your Regional Vice Chair (RVC) may also have discretionary funds available. If you have a special need for your local GYP, contact your RVC for more information or ask your LocSec to do so.</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GYC can also establish participation fees. Some activities can be potluck or require that families pay their own admission fees—for example, to go on a museum visit. Small materials fees may be required for events such as pumpkin decorating or crafts. Non-members may be</a:t>
            </a:r>
            <a:endParaRPr/>
          </a:p>
          <a:p>
            <a:pPr indent="0" lvl="0" marL="0" rtl="0" algn="l">
              <a:spcBef>
                <a:spcPts val="0"/>
              </a:spcBef>
              <a:spcAft>
                <a:spcPts val="0"/>
              </a:spcAft>
              <a:buClr>
                <a:schemeClr val="dk1"/>
              </a:buClr>
              <a:buSzPts val="1100"/>
              <a:buFont typeface="Arial"/>
              <a:buNone/>
            </a:pPr>
            <a:r>
              <a:rPr lang="en"/>
              <a:t>charged slightly more than Mensans.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137989d3c2f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137989d3c2f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Foundation Grant funds may not be used for expenses not directly related to the project, mileage for members providing, transportation, postage or advertising costs, food, or other refreshments. However, the local group’s matching funds may be used for these purposes. </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rPr lang="en"/>
              <a:t>Reports will be shared with the Foundation, the AMC, the Gifted Youth Committee, other Gifted Youth Coordinators, or other Mensa publications.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37989d3c2f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37989d3c2f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good way to start building a GYP is by organizing outings to local attractions and group attendance at events offered by others.</a:t>
            </a:r>
            <a:endParaRPr/>
          </a:p>
          <a:p>
            <a:pPr indent="0" lvl="0" marL="0" rtl="0" algn="l">
              <a:spcBef>
                <a:spcPts val="0"/>
              </a:spcBef>
              <a:spcAft>
                <a:spcPts val="0"/>
              </a:spcAft>
              <a:buNone/>
            </a:pPr>
            <a:r>
              <a:rPr lang="en"/>
              <a:t>Participants usually pay their own admission fees for these activities, although some local groups subsidize them through the GYP budget.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Tips: Rotate locations, provide nametags, provide materials for GY, virtual or hybrid, parents are expected to stay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37989d3c2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37989d3c2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Ideally, every local group will have several qualified GYP leaders who have gone through Mensa’s background check for GYP volunteers This simplifies the process of planning regularly scheduled events for Young Mensans and makes it possible for local groups to hold multiple GYP events every month.</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37989d3c2f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37989d3c2f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GYCs should familiarize themselves with their local NAGC affiliate and other local advocacy or parent groups for the gifted, to learn about local policies, legislation, concerns, and scholarships, as well as to network.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GYCs need to become knowledgeable about community resources and programs in their area. They might wish to be aware of local district gifted</a:t>
            </a:r>
            <a:endParaRPr/>
          </a:p>
          <a:p>
            <a:pPr indent="0" lvl="0" marL="0" rtl="0" algn="l">
              <a:spcBef>
                <a:spcPts val="0"/>
              </a:spcBef>
              <a:spcAft>
                <a:spcPts val="0"/>
              </a:spcAft>
              <a:buClr>
                <a:schemeClr val="dk1"/>
              </a:buClr>
              <a:buSzPts val="1100"/>
              <a:buFont typeface="Arial"/>
              <a:buNone/>
            </a:pPr>
            <a:r>
              <a:rPr lang="en"/>
              <a:t>supervisors, teachers of the gifted, parents/guardians of the gifted, local experts, and leaders in gifted education and advocacy.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37989d3c2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37989d3c2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rPr>
              <a:t>Most public and private schools give tests that Mensa accepts for admission. Many parents have their children tested by private psychologists. See the website for a listing of some of the most common tests accepted for Mensa membership. </a:t>
            </a:r>
            <a:endParaRPr sz="1200">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37989d3c2f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37989d3c2f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37989d3c2f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37989d3c2f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the local Gifted Youth Program is established and monthly (or more frequent) events are held for the YMs and families, more effort can be placed on recruiting new members.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Pass out youth-oriented Mensa recruitment cards to parents/guardians of YMs and to YMs, for them to share with their classmates, neighbors, and friends. Host at least one event per year that is intended for recruitment, such as a “bring-afriend” event.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Obtain bookmarks, brochures, and other materials about the GYP and how to join Mensa from the AML website. Ask that these be distributed to local schools through the guidance department, teachers of the gifted, or principals.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also may be able to distribute these materials yourself at various events that gifted youth are likely to attend or donate the materials for goodie bags.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37989d3c2f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37989d3c2f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37989d3c2f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37989d3c2f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Parents and guardians, as well as children, are expected to behave appropriately with activity leaders and other children and respect the direction of the activity leader. Inappropriate behavior may result in dismissal from the activity at the discretion of the GYC or activity leader.</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37989d3c2f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37989d3c2f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37989d3c2f_0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37989d3c2f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37989d3c2f_0_3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137989d3c2f_0_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37989d3c2f_0_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37989d3c2f_0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37989d3c2f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37989d3c2f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No action in this section should be substituted for notifying police or other appropriate authorities if the behavior is illegal.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In many jurisdictions, GYP team members are mandatory reporters. Check the requirements for your jurisdiction(s) at the U.S. Department of Health and Human Services website.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37989d3c2f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37989d3c2f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No action in this section should be substituted for notifying police or other appropriate authorities if the behavior is illegal.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37989d3c2f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37989d3c2f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International – </a:t>
            </a:r>
            <a:r>
              <a:rPr lang="en"/>
              <a:t>Mensa International Limited (MIL) is the parent body to which all national Mensa organizations belong. All national Mensas have the option of developing their own local Gifted Youth Programs, although not all countries have separate structures for that purpose. The International Gifted Youth Committee develops and maintains centralized information and provides a forum to facilitate an exchange of views among national gifted youth coordinators and other gifted youth international liaisons designated by national Mensas.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National – At the national level, American Mensa, Ltd., and the Mensa Foundation support gifted youth with a variety of resources and programs.</a:t>
            </a:r>
            <a:endParaRPr/>
          </a:p>
          <a:p>
            <a:pPr indent="0" lvl="0" marL="0" rtl="0" algn="l">
              <a:spcBef>
                <a:spcPts val="0"/>
              </a:spcBef>
              <a:spcAft>
                <a:spcPts val="0"/>
              </a:spcAft>
              <a:buNone/>
            </a:pPr>
            <a:r>
              <a:rPr lang="en"/>
              <a:t>Gifted Youth Program Manager – dedicated </a:t>
            </a:r>
            <a:r>
              <a:rPr lang="en"/>
              <a:t>national</a:t>
            </a:r>
            <a:r>
              <a:rPr lang="en"/>
              <a:t> office staff member supporting </a:t>
            </a:r>
            <a:r>
              <a:rPr lang="en"/>
              <a:t>gifted</a:t>
            </a:r>
            <a:r>
              <a:rPr lang="en"/>
              <a:t> youth programs. Molly Bundshuh</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37989d3c2f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37989d3c2f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37989d3c2f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137989d3c2f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37989d3c2f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37989d3c2f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YM2 – free, quarterly magazine designed to help YMs connect and share their interests. The magazine publishes puzzles, poems, book movie and game reviews, and essays about favorite subjects and activities. Contributions by YMs are welcome.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To the Mth Power – YMs interested in honing their writing skills for contributing to YM2.</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Book Parade – YMs review books for major publishers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Mensa Honor Society and Junior Mensa Honor Society: These are open to Young Mensans in grades 10-12 and 5-9, respectively, who are dedicated to the ideals of integrity, intellectual curiosity, academic commitment and service. In addition to a certificate, members are eligible to earn honor cords to wear at high school graduation.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Teen SIG – YMs ages 13-17</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Spark! – A three-day programming track during the Annual Gathering each year for children younger than 13 years of age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37989d3c2f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37989d3c2f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Scholarship –</a:t>
            </a:r>
            <a:r>
              <a:rPr lang="en"/>
              <a:t> awards are based entirely on essays written by the applicants. There is no requirement for applicants to be Mensa members, nor is consideration given to grades, academic program, or financial need. </a:t>
            </a:r>
            <a:r>
              <a:rPr lang="en">
                <a:solidFill>
                  <a:schemeClr val="dk1"/>
                </a:solidFill>
              </a:rPr>
              <a:t>College-bound Mensa members and their dependents may also be eligible for one of several $2,500 scholarships awarded each year through the Mensa Member Award Program. There is also an International Scholarship Program, open to Mensans around the world who are not members of American Mensa. Mensa International also funds Foundation scholarships for members of national Mensas other than AML.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Mini grants -- up to $200</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Mensa For Kids: The website provides parents and educators with free, high-quality, and diverse educational resources for kids of all ages.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Excellence in Reading: A program to encourage YMs to read a list of age-appropriate books and earn a certificate and free T-shirt.</a:t>
            </a:r>
            <a:endParaRPr/>
          </a:p>
          <a:p>
            <a:pPr indent="0" lvl="0" marL="0" rtl="0" algn="l">
              <a:spcBef>
                <a:spcPts val="0"/>
              </a:spcBef>
              <a:spcAft>
                <a:spcPts val="0"/>
              </a:spcAft>
              <a:buNone/>
            </a:pPr>
            <a:r>
              <a:rPr lang="en"/>
              <a:t>• Lesson and Activity Plans for parents and educators geared to gifted youth at various grade levels.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TED Connections: Short, easy-to-use guides designed to help teachers, parents, and youth use TED Talks in a classroom or home setting.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Educational online games geared mainly to the younger set plus a link to games on the AML website for older youth.</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3a6571074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3a6571074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37989d3c2f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37989d3c2f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Depending on the size of the group and local interest, more than one person may serve in any of these categories, other than LocSec. GYP event hosts may also be considered part of the team for the events they are hosting.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Local Secretary may serve as GYC and receive Youth Mensan reports, background check required.</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37989d3c2f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37989d3c2f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local groups, due to geography or other factors, may have more than one GYC, who may divide the duties of the position.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3b9098f42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3b9098f4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Sometimes divided by age group</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3"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b="-2206" l="0" r="0" t="40440"/>
          <a:stretch/>
        </p:blipFill>
        <p:spPr>
          <a:xfrm>
            <a:off x="-7938" y="72628"/>
            <a:ext cx="9151939" cy="613172"/>
          </a:xfrm>
          <a:prstGeom prst="rect">
            <a:avLst/>
          </a:prstGeom>
          <a:noFill/>
          <a:ln>
            <a:noFill/>
          </a:ln>
        </p:spPr>
      </p:pic>
      <p:pic>
        <p:nvPicPr>
          <p:cNvPr descr="M:\Logos\Logos - American Mensa\2013 Mensa Logo_white.png" id="15" name="Google Shape;15;p2"/>
          <p:cNvPicPr preferRelativeResize="0"/>
          <p:nvPr/>
        </p:nvPicPr>
        <p:blipFill rotWithShape="1">
          <a:blip r:embed="rId3">
            <a:alphaModFix/>
          </a:blip>
          <a:srcRect b="0" l="0" r="0" t="0"/>
          <a:stretch/>
        </p:blipFill>
        <p:spPr>
          <a:xfrm>
            <a:off x="6934200" y="78581"/>
            <a:ext cx="1471612" cy="447675"/>
          </a:xfrm>
          <a:prstGeom prst="rect">
            <a:avLst/>
          </a:prstGeom>
          <a:noFill/>
          <a:ln>
            <a:noFill/>
          </a:ln>
        </p:spPr>
      </p:pic>
      <p:pic>
        <p:nvPicPr>
          <p:cNvPr id="16" name="Google Shape;16;p2"/>
          <p:cNvPicPr preferRelativeResize="0"/>
          <p:nvPr/>
        </p:nvPicPr>
        <p:blipFill rotWithShape="1">
          <a:blip r:embed="rId4">
            <a:alphaModFix/>
          </a:blip>
          <a:srcRect b="0" l="0" r="0" t="0"/>
          <a:stretch/>
        </p:blipFill>
        <p:spPr>
          <a:xfrm>
            <a:off x="0" y="4857750"/>
            <a:ext cx="6857999" cy="320278"/>
          </a:xfrm>
          <a:prstGeom prst="rect">
            <a:avLst/>
          </a:prstGeom>
          <a:noFill/>
          <a:ln>
            <a:noFill/>
          </a:ln>
        </p:spPr>
      </p:pic>
      <p:sp>
        <p:nvSpPr>
          <p:cNvPr id="17" name="Google Shape;17;p2"/>
          <p:cNvSpPr txBox="1"/>
          <p:nvPr>
            <p:ph type="title"/>
          </p:nvPr>
        </p:nvSpPr>
        <p:spPr>
          <a:xfrm>
            <a:off x="453296" y="503727"/>
            <a:ext cx="8229600" cy="691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8" name="Google Shape;18;p2"/>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370840" lvl="0" marL="457200" algn="l">
              <a:spcBef>
                <a:spcPts val="640"/>
              </a:spcBef>
              <a:spcAft>
                <a:spcPts val="0"/>
              </a:spcAft>
              <a:buClr>
                <a:srgbClr val="143C68"/>
              </a:buClr>
              <a:buSzPts val="2240"/>
              <a:buChar char="■"/>
              <a:defRPr/>
            </a:lvl1pPr>
            <a:lvl2pPr indent="-353060" lvl="1" marL="914400" algn="l">
              <a:spcBef>
                <a:spcPts val="560"/>
              </a:spcBef>
              <a:spcAft>
                <a:spcPts val="0"/>
              </a:spcAft>
              <a:buClr>
                <a:srgbClr val="1F5DA1"/>
              </a:buClr>
              <a:buSzPts val="1960"/>
              <a:buChar char="■"/>
              <a:defRPr/>
            </a:lvl2pPr>
            <a:lvl3pPr indent="-335280" lvl="2" marL="1371600" algn="l">
              <a:spcBef>
                <a:spcPts val="480"/>
              </a:spcBef>
              <a:spcAft>
                <a:spcPts val="0"/>
              </a:spcAft>
              <a:buClr>
                <a:srgbClr val="4F93DD"/>
              </a:buClr>
              <a:buSzPts val="1680"/>
              <a:buChar char="■"/>
              <a:defRPr/>
            </a:lvl3pPr>
            <a:lvl4pPr indent="-317500" lvl="3" marL="1828800" algn="l">
              <a:spcBef>
                <a:spcPts val="400"/>
              </a:spcBef>
              <a:spcAft>
                <a:spcPts val="0"/>
              </a:spcAft>
              <a:buClr>
                <a:srgbClr val="B9D4F1"/>
              </a:buClr>
              <a:buSzPts val="1400"/>
              <a:buChar char="■"/>
              <a:defRPr/>
            </a:lvl4pPr>
            <a:lvl5pPr indent="-317500" lvl="4" marL="2286000" algn="l">
              <a:spcBef>
                <a:spcPts val="400"/>
              </a:spcBef>
              <a:spcAft>
                <a:spcPts val="0"/>
              </a:spcAft>
              <a:buClr>
                <a:srgbClr val="D8E7F8"/>
              </a:buClr>
              <a:buSzPts val="1400"/>
              <a:buChar char="■"/>
              <a:defRPr/>
            </a:lvl5pPr>
            <a:lvl6pPr indent="-308610" lvl="5" marL="2743200" algn="l">
              <a:spcBef>
                <a:spcPts val="360"/>
              </a:spcBef>
              <a:spcAft>
                <a:spcPts val="0"/>
              </a:spcAft>
              <a:buSzPts val="1260"/>
              <a:buChar char="■"/>
              <a:defRPr/>
            </a:lvl6pPr>
            <a:lvl7pPr indent="-308610" lvl="6" marL="3200400" algn="l">
              <a:spcBef>
                <a:spcPts val="360"/>
              </a:spcBef>
              <a:spcAft>
                <a:spcPts val="0"/>
              </a:spcAft>
              <a:buSzPts val="1260"/>
              <a:buChar char="■"/>
              <a:defRPr/>
            </a:lvl7pPr>
            <a:lvl8pPr indent="-308609" lvl="7" marL="3657600" algn="l">
              <a:spcBef>
                <a:spcPts val="360"/>
              </a:spcBef>
              <a:spcAft>
                <a:spcPts val="0"/>
              </a:spcAft>
              <a:buSzPts val="1260"/>
              <a:buChar char="■"/>
              <a:defRPr/>
            </a:lvl8pPr>
            <a:lvl9pPr indent="-308609" lvl="8" marL="4114800" algn="l">
              <a:spcBef>
                <a:spcPts val="360"/>
              </a:spcBef>
              <a:spcAft>
                <a:spcPts val="0"/>
              </a:spcAft>
              <a:buSzPts val="1260"/>
              <a:buChar char="■"/>
              <a:defRPr/>
            </a:lvl9pPr>
          </a:lstStyle>
          <a:p/>
        </p:txBody>
      </p:sp>
      <p:sp>
        <p:nvSpPr>
          <p:cNvPr id="19" name="Google Shape;19;p2"/>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2" name="Shape 62"/>
        <p:cNvGrpSpPr/>
        <p:nvPr/>
      </p:nvGrpSpPr>
      <p:grpSpPr>
        <a:xfrm>
          <a:off x="0" y="0"/>
          <a:ext cx="0" cy="0"/>
          <a:chOff x="0" y="0"/>
          <a:chExt cx="0" cy="0"/>
        </a:xfrm>
      </p:grpSpPr>
      <p:sp>
        <p:nvSpPr>
          <p:cNvPr id="63" name="Google Shape;63;p11"/>
          <p:cNvSpPr txBox="1"/>
          <p:nvPr>
            <p:ph type="title"/>
          </p:nvPr>
        </p:nvSpPr>
        <p:spPr>
          <a:xfrm>
            <a:off x="453296" y="514350"/>
            <a:ext cx="8229600" cy="680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4" name="Google Shape;64;p11"/>
          <p:cNvSpPr txBox="1"/>
          <p:nvPr>
            <p:ph idx="1" type="body"/>
          </p:nvPr>
        </p:nvSpPr>
        <p:spPr>
          <a:xfrm rot="5400000">
            <a:off x="2874750" y="-1217400"/>
            <a:ext cx="3394500" cy="8229600"/>
          </a:xfrm>
          <a:prstGeom prst="rect">
            <a:avLst/>
          </a:prstGeom>
          <a:noFill/>
          <a:ln>
            <a:noFill/>
          </a:ln>
        </p:spPr>
        <p:txBody>
          <a:bodyPr anchorCtr="0" anchor="t" bIns="45700" lIns="91425" spcFirstLastPara="1" rIns="91425" wrap="square" tIns="45700">
            <a:noAutofit/>
          </a:bodyPr>
          <a:lstStyle>
            <a:lvl1pPr indent="-308610" lvl="0" marL="457200" algn="l">
              <a:spcBef>
                <a:spcPts val="360"/>
              </a:spcBef>
              <a:spcAft>
                <a:spcPts val="0"/>
              </a:spcAft>
              <a:buSzPts val="1260"/>
              <a:buChar char="■"/>
              <a:defRPr/>
            </a:lvl1pPr>
            <a:lvl2pPr indent="-308610" lvl="1" marL="914400" algn="l">
              <a:spcBef>
                <a:spcPts val="360"/>
              </a:spcBef>
              <a:spcAft>
                <a:spcPts val="0"/>
              </a:spcAft>
              <a:buSzPts val="1260"/>
              <a:buChar char="■"/>
              <a:defRPr/>
            </a:lvl2pPr>
            <a:lvl3pPr indent="-308610" lvl="2" marL="1371600" algn="l">
              <a:spcBef>
                <a:spcPts val="360"/>
              </a:spcBef>
              <a:spcAft>
                <a:spcPts val="0"/>
              </a:spcAft>
              <a:buSzPts val="1260"/>
              <a:buChar char="■"/>
              <a:defRPr/>
            </a:lvl3pPr>
            <a:lvl4pPr indent="-308610" lvl="3" marL="1828800" algn="l">
              <a:spcBef>
                <a:spcPts val="360"/>
              </a:spcBef>
              <a:spcAft>
                <a:spcPts val="0"/>
              </a:spcAft>
              <a:buSzPts val="1260"/>
              <a:buChar char="■"/>
              <a:defRPr/>
            </a:lvl4pPr>
            <a:lvl5pPr indent="-308610" lvl="4" marL="2286000" algn="l">
              <a:spcBef>
                <a:spcPts val="360"/>
              </a:spcBef>
              <a:spcAft>
                <a:spcPts val="0"/>
              </a:spcAft>
              <a:buSzPts val="1260"/>
              <a:buChar char="■"/>
              <a:defRPr/>
            </a:lvl5pPr>
            <a:lvl6pPr indent="-308610" lvl="5" marL="2743200" algn="l">
              <a:spcBef>
                <a:spcPts val="360"/>
              </a:spcBef>
              <a:spcAft>
                <a:spcPts val="0"/>
              </a:spcAft>
              <a:buSzPts val="1260"/>
              <a:buChar char="■"/>
              <a:defRPr/>
            </a:lvl6pPr>
            <a:lvl7pPr indent="-308610" lvl="6" marL="3200400" algn="l">
              <a:spcBef>
                <a:spcPts val="360"/>
              </a:spcBef>
              <a:spcAft>
                <a:spcPts val="0"/>
              </a:spcAft>
              <a:buSzPts val="1260"/>
              <a:buChar char="■"/>
              <a:defRPr/>
            </a:lvl7pPr>
            <a:lvl8pPr indent="-308609" lvl="7" marL="3657600" algn="l">
              <a:spcBef>
                <a:spcPts val="360"/>
              </a:spcBef>
              <a:spcAft>
                <a:spcPts val="0"/>
              </a:spcAft>
              <a:buSzPts val="1260"/>
              <a:buChar char="■"/>
              <a:defRPr/>
            </a:lvl8pPr>
            <a:lvl9pPr indent="-308609" lvl="8" marL="4114800" algn="l">
              <a:spcBef>
                <a:spcPts val="360"/>
              </a:spcBef>
              <a:spcAft>
                <a:spcPts val="0"/>
              </a:spcAft>
              <a:buSzPts val="1260"/>
              <a:buChar char="■"/>
              <a:defRPr/>
            </a:lvl9pPr>
          </a:lstStyle>
          <a:p/>
        </p:txBody>
      </p:sp>
      <p:sp>
        <p:nvSpPr>
          <p:cNvPr id="65" name="Google Shape;65;p11"/>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6" name="Shape 66"/>
        <p:cNvGrpSpPr/>
        <p:nvPr/>
      </p:nvGrpSpPr>
      <p:grpSpPr>
        <a:xfrm>
          <a:off x="0" y="0"/>
          <a:ext cx="0" cy="0"/>
          <a:chOff x="0" y="0"/>
          <a:chExt cx="0" cy="0"/>
        </a:xfrm>
      </p:grpSpPr>
      <p:sp>
        <p:nvSpPr>
          <p:cNvPr id="67" name="Google Shape;67;p12"/>
          <p:cNvSpPr txBox="1"/>
          <p:nvPr>
            <p:ph type="title"/>
          </p:nvPr>
        </p:nvSpPr>
        <p:spPr>
          <a:xfrm rot="5400000">
            <a:off x="5675100" y="1582950"/>
            <a:ext cx="3966000" cy="2057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8" name="Google Shape;68;p12"/>
          <p:cNvSpPr txBox="1"/>
          <p:nvPr>
            <p:ph idx="1" type="body"/>
          </p:nvPr>
        </p:nvSpPr>
        <p:spPr>
          <a:xfrm rot="5400000">
            <a:off x="1484100" y="-398250"/>
            <a:ext cx="3966000" cy="6019800"/>
          </a:xfrm>
          <a:prstGeom prst="rect">
            <a:avLst/>
          </a:prstGeom>
          <a:noFill/>
          <a:ln>
            <a:noFill/>
          </a:ln>
        </p:spPr>
        <p:txBody>
          <a:bodyPr anchorCtr="0" anchor="t" bIns="45700" lIns="91425" spcFirstLastPara="1" rIns="91425" wrap="square" tIns="45700">
            <a:noAutofit/>
          </a:bodyPr>
          <a:lstStyle>
            <a:lvl1pPr indent="-308610" lvl="0" marL="457200" algn="l">
              <a:spcBef>
                <a:spcPts val="360"/>
              </a:spcBef>
              <a:spcAft>
                <a:spcPts val="0"/>
              </a:spcAft>
              <a:buSzPts val="1260"/>
              <a:buChar char="■"/>
              <a:defRPr/>
            </a:lvl1pPr>
            <a:lvl2pPr indent="-308610" lvl="1" marL="914400" algn="l">
              <a:spcBef>
                <a:spcPts val="360"/>
              </a:spcBef>
              <a:spcAft>
                <a:spcPts val="0"/>
              </a:spcAft>
              <a:buSzPts val="1260"/>
              <a:buChar char="■"/>
              <a:defRPr/>
            </a:lvl2pPr>
            <a:lvl3pPr indent="-308610" lvl="2" marL="1371600" algn="l">
              <a:spcBef>
                <a:spcPts val="360"/>
              </a:spcBef>
              <a:spcAft>
                <a:spcPts val="0"/>
              </a:spcAft>
              <a:buSzPts val="1260"/>
              <a:buChar char="■"/>
              <a:defRPr/>
            </a:lvl3pPr>
            <a:lvl4pPr indent="-308610" lvl="3" marL="1828800" algn="l">
              <a:spcBef>
                <a:spcPts val="360"/>
              </a:spcBef>
              <a:spcAft>
                <a:spcPts val="0"/>
              </a:spcAft>
              <a:buSzPts val="1260"/>
              <a:buChar char="■"/>
              <a:defRPr/>
            </a:lvl4pPr>
            <a:lvl5pPr indent="-308610" lvl="4" marL="2286000" algn="l">
              <a:spcBef>
                <a:spcPts val="360"/>
              </a:spcBef>
              <a:spcAft>
                <a:spcPts val="0"/>
              </a:spcAft>
              <a:buSzPts val="1260"/>
              <a:buChar char="■"/>
              <a:defRPr/>
            </a:lvl5pPr>
            <a:lvl6pPr indent="-308610" lvl="5" marL="2743200" algn="l">
              <a:spcBef>
                <a:spcPts val="360"/>
              </a:spcBef>
              <a:spcAft>
                <a:spcPts val="0"/>
              </a:spcAft>
              <a:buSzPts val="1260"/>
              <a:buChar char="■"/>
              <a:defRPr/>
            </a:lvl6pPr>
            <a:lvl7pPr indent="-308610" lvl="6" marL="3200400" algn="l">
              <a:spcBef>
                <a:spcPts val="360"/>
              </a:spcBef>
              <a:spcAft>
                <a:spcPts val="0"/>
              </a:spcAft>
              <a:buSzPts val="1260"/>
              <a:buChar char="■"/>
              <a:defRPr/>
            </a:lvl7pPr>
            <a:lvl8pPr indent="-308609" lvl="7" marL="3657600" algn="l">
              <a:spcBef>
                <a:spcPts val="360"/>
              </a:spcBef>
              <a:spcAft>
                <a:spcPts val="0"/>
              </a:spcAft>
              <a:buSzPts val="1260"/>
              <a:buChar char="■"/>
              <a:defRPr/>
            </a:lvl8pPr>
            <a:lvl9pPr indent="-308609" lvl="8" marL="4114800" algn="l">
              <a:spcBef>
                <a:spcPts val="360"/>
              </a:spcBef>
              <a:spcAft>
                <a:spcPts val="0"/>
              </a:spcAft>
              <a:buSzPts val="1260"/>
              <a:buChar char="■"/>
              <a:defRPr/>
            </a:lvl9pPr>
          </a:lstStyle>
          <a:p/>
        </p:txBody>
      </p:sp>
      <p:sp>
        <p:nvSpPr>
          <p:cNvPr id="69" name="Google Shape;69;p12"/>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13"/>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2" name="Google Shape;72;p13"/>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lvl1pPr indent="-370840" lvl="0" marL="457200" rtl="0">
              <a:spcBef>
                <a:spcPts val="640"/>
              </a:spcBef>
              <a:spcAft>
                <a:spcPts val="0"/>
              </a:spcAft>
              <a:buSzPts val="2240"/>
              <a:buChar char="■"/>
              <a:defRPr/>
            </a:lvl1pPr>
            <a:lvl2pPr indent="-353060" lvl="1" marL="914400" rtl="0">
              <a:spcBef>
                <a:spcPts val="560"/>
              </a:spcBef>
              <a:spcAft>
                <a:spcPts val="0"/>
              </a:spcAft>
              <a:buSzPts val="1960"/>
              <a:buChar char="■"/>
              <a:defRPr/>
            </a:lvl2pPr>
            <a:lvl3pPr indent="-335280" lvl="2" marL="1371600" rtl="0">
              <a:spcBef>
                <a:spcPts val="480"/>
              </a:spcBef>
              <a:spcAft>
                <a:spcPts val="0"/>
              </a:spcAft>
              <a:buSzPts val="168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73" name="Google Shape;73;p13"/>
          <p:cNvSpPr txBox="1"/>
          <p:nvPr>
            <p:ph idx="12" type="sldNum"/>
          </p:nvPr>
        </p:nvSpPr>
        <p:spPr>
          <a:xfrm>
            <a:off x="8472458" y="4663217"/>
            <a:ext cx="548700" cy="393600"/>
          </a:xfrm>
          <a:prstGeom prst="rect">
            <a:avLst/>
          </a:prstGeom>
        </p:spPr>
        <p:txBody>
          <a:bodyPr anchorCtr="0" anchor="b"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0" name="Shape 20"/>
        <p:cNvGrpSpPr/>
        <p:nvPr/>
      </p:nvGrpSpPr>
      <p:grpSpPr>
        <a:xfrm>
          <a:off x="0" y="0"/>
          <a:ext cx="0" cy="0"/>
          <a:chOff x="0" y="0"/>
          <a:chExt cx="0" cy="0"/>
        </a:xfrm>
      </p:grpSpPr>
      <p:pic>
        <p:nvPicPr>
          <p:cNvPr id="21" name="Google Shape;21;p3"/>
          <p:cNvPicPr preferRelativeResize="0"/>
          <p:nvPr/>
        </p:nvPicPr>
        <p:blipFill rotWithShape="1">
          <a:blip r:embed="rId2">
            <a:alphaModFix/>
          </a:blip>
          <a:srcRect b="0" l="0" r="0" t="0"/>
          <a:stretch/>
        </p:blipFill>
        <p:spPr>
          <a:xfrm>
            <a:off x="0" y="4857750"/>
            <a:ext cx="6857999" cy="320278"/>
          </a:xfrm>
          <a:prstGeom prst="rect">
            <a:avLst/>
          </a:prstGeom>
          <a:noFill/>
          <a:ln>
            <a:noFill/>
          </a:ln>
        </p:spPr>
      </p:pic>
      <p:grpSp>
        <p:nvGrpSpPr>
          <p:cNvPr id="22" name="Google Shape;22;p3"/>
          <p:cNvGrpSpPr/>
          <p:nvPr/>
        </p:nvGrpSpPr>
        <p:grpSpPr>
          <a:xfrm>
            <a:off x="-7938" y="-57154"/>
            <a:ext cx="9151939" cy="744197"/>
            <a:chOff x="-7938" y="-76200"/>
            <a:chExt cx="9151939" cy="991734"/>
          </a:xfrm>
        </p:grpSpPr>
        <p:pic>
          <p:nvPicPr>
            <p:cNvPr id="23" name="Google Shape;23;p3"/>
            <p:cNvPicPr preferRelativeResize="0"/>
            <p:nvPr/>
          </p:nvPicPr>
          <p:blipFill rotWithShape="1">
            <a:blip r:embed="rId3">
              <a:alphaModFix/>
            </a:blip>
            <a:srcRect b="-2205" l="0" r="0" t="27281"/>
            <a:stretch/>
          </p:blipFill>
          <p:spPr>
            <a:xfrm>
              <a:off x="-7938" y="-76200"/>
              <a:ext cx="9151939" cy="991734"/>
            </a:xfrm>
            <a:prstGeom prst="rect">
              <a:avLst/>
            </a:prstGeom>
            <a:noFill/>
            <a:ln>
              <a:noFill/>
            </a:ln>
          </p:spPr>
        </p:pic>
        <p:pic>
          <p:nvPicPr>
            <p:cNvPr descr="M:\Logos\Logos - American Mensa\2013 Mensa Logo_white.png" id="24" name="Google Shape;24;p3"/>
            <p:cNvPicPr preferRelativeResize="0"/>
            <p:nvPr/>
          </p:nvPicPr>
          <p:blipFill rotWithShape="1">
            <a:blip r:embed="rId4">
              <a:alphaModFix/>
            </a:blip>
            <a:srcRect b="0" l="0" r="0" t="0"/>
            <a:stretch/>
          </p:blipFill>
          <p:spPr>
            <a:xfrm>
              <a:off x="6934169" y="76231"/>
              <a:ext cx="1962972" cy="595677"/>
            </a:xfrm>
            <a:prstGeom prst="rect">
              <a:avLst/>
            </a:prstGeom>
            <a:noFill/>
            <a:ln>
              <a:noFill/>
            </a:ln>
          </p:spPr>
        </p:pic>
      </p:grpSp>
      <p:sp>
        <p:nvSpPr>
          <p:cNvPr id="25" name="Google Shape;25;p3"/>
          <p:cNvSpPr txBox="1"/>
          <p:nvPr>
            <p:ph type="ctrTitle"/>
          </p:nvPr>
        </p:nvSpPr>
        <p:spPr>
          <a:xfrm>
            <a:off x="914400" y="1302544"/>
            <a:ext cx="7315200" cy="5835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b="0" sz="3200">
                <a:solidFill>
                  <a:schemeClr val="dk1"/>
                </a:solidFill>
                <a:latin typeface="Open Sans"/>
                <a:ea typeface="Open Sans"/>
                <a:cs typeface="Open Sans"/>
                <a:sym typeface="Open Sans"/>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6" name="Google Shape;26;p3"/>
          <p:cNvSpPr txBox="1"/>
          <p:nvPr>
            <p:ph idx="1" type="subTitle"/>
          </p:nvPr>
        </p:nvSpPr>
        <p:spPr>
          <a:xfrm>
            <a:off x="914400" y="2057400"/>
            <a:ext cx="6400800" cy="457200"/>
          </a:xfrm>
          <a:prstGeom prst="rect">
            <a:avLst/>
          </a:prstGeom>
          <a:noFill/>
          <a:ln>
            <a:noFill/>
          </a:ln>
        </p:spPr>
        <p:txBody>
          <a:bodyPr anchorCtr="0" anchor="t" bIns="45700" lIns="91425" spcFirstLastPara="1" rIns="91425" wrap="square" tIns="45700">
            <a:noAutofit/>
          </a:bodyPr>
          <a:lstStyle>
            <a:lvl1pPr lvl="0" algn="l">
              <a:spcBef>
                <a:spcPts val="480"/>
              </a:spcBef>
              <a:spcAft>
                <a:spcPts val="0"/>
              </a:spcAft>
              <a:buSzPts val="1680"/>
              <a:buFont typeface="Noto Sans Symbols"/>
              <a:buNone/>
              <a:defRPr sz="2400">
                <a:solidFill>
                  <a:schemeClr val="dk1"/>
                </a:solidFill>
                <a:latin typeface="Open Sans"/>
                <a:ea typeface="Open Sans"/>
                <a:cs typeface="Open Sans"/>
                <a:sym typeface="Open Sans"/>
              </a:defRPr>
            </a:lvl1pPr>
            <a:lvl2pPr lvl="1" algn="l">
              <a:spcBef>
                <a:spcPts val="360"/>
              </a:spcBef>
              <a:spcAft>
                <a:spcPts val="0"/>
              </a:spcAft>
              <a:buSzPts val="1260"/>
              <a:buChar char="■"/>
              <a:defRPr/>
            </a:lvl2pPr>
            <a:lvl3pPr lvl="2" algn="l">
              <a:spcBef>
                <a:spcPts val="360"/>
              </a:spcBef>
              <a:spcAft>
                <a:spcPts val="0"/>
              </a:spcAft>
              <a:buSzPts val="1260"/>
              <a:buChar char="■"/>
              <a:defRPr/>
            </a:lvl3pPr>
            <a:lvl4pPr lvl="3" algn="l">
              <a:spcBef>
                <a:spcPts val="360"/>
              </a:spcBef>
              <a:spcAft>
                <a:spcPts val="0"/>
              </a:spcAft>
              <a:buSzPts val="1260"/>
              <a:buChar char="■"/>
              <a:defRPr/>
            </a:lvl4pPr>
            <a:lvl5pPr lvl="4" algn="l">
              <a:spcBef>
                <a:spcPts val="360"/>
              </a:spcBef>
              <a:spcAft>
                <a:spcPts val="0"/>
              </a:spcAft>
              <a:buSzPts val="1260"/>
              <a:buChar char="■"/>
              <a:defRPr/>
            </a:lvl5pPr>
            <a:lvl6pPr lvl="5" algn="l">
              <a:spcBef>
                <a:spcPts val="360"/>
              </a:spcBef>
              <a:spcAft>
                <a:spcPts val="0"/>
              </a:spcAft>
              <a:buSzPts val="1260"/>
              <a:buChar char="■"/>
              <a:defRPr/>
            </a:lvl6pPr>
            <a:lvl7pPr lvl="6" algn="l">
              <a:spcBef>
                <a:spcPts val="360"/>
              </a:spcBef>
              <a:spcAft>
                <a:spcPts val="0"/>
              </a:spcAft>
              <a:buSzPts val="1260"/>
              <a:buChar char="■"/>
              <a:defRPr/>
            </a:lvl7pPr>
            <a:lvl8pPr lvl="7" algn="l">
              <a:spcBef>
                <a:spcPts val="360"/>
              </a:spcBef>
              <a:spcAft>
                <a:spcPts val="0"/>
              </a:spcAft>
              <a:buSzPts val="1260"/>
              <a:buChar char="■"/>
              <a:defRPr/>
            </a:lvl8pPr>
            <a:lvl9pPr lvl="8" algn="l">
              <a:spcBef>
                <a:spcPts val="360"/>
              </a:spcBef>
              <a:spcAft>
                <a:spcPts val="0"/>
              </a:spcAft>
              <a:buSzPts val="1260"/>
              <a:buChar char="■"/>
              <a:defRPr/>
            </a:lvl9pPr>
          </a:lstStyle>
          <a:p/>
        </p:txBody>
      </p:sp>
      <p:cxnSp>
        <p:nvCxnSpPr>
          <p:cNvPr id="27" name="Google Shape;27;p3"/>
          <p:cNvCxnSpPr/>
          <p:nvPr/>
        </p:nvCxnSpPr>
        <p:spPr>
          <a:xfrm>
            <a:off x="914400" y="1257300"/>
            <a:ext cx="7315200" cy="0"/>
          </a:xfrm>
          <a:prstGeom prst="straightConnector1">
            <a:avLst/>
          </a:prstGeom>
          <a:noFill/>
          <a:ln cap="flat" cmpd="sng" w="9525">
            <a:solidFill>
              <a:schemeClr val="dk1"/>
            </a:solidFill>
            <a:prstDash val="solid"/>
            <a:round/>
            <a:headEnd len="med" w="med" type="none"/>
            <a:tailEnd len="med" w="med" type="none"/>
          </a:ln>
        </p:spPr>
      </p:cxnSp>
      <p:cxnSp>
        <p:nvCxnSpPr>
          <p:cNvPr id="28" name="Google Shape;28;p3"/>
          <p:cNvCxnSpPr/>
          <p:nvPr/>
        </p:nvCxnSpPr>
        <p:spPr>
          <a:xfrm>
            <a:off x="914400" y="3771900"/>
            <a:ext cx="7315200" cy="0"/>
          </a:xfrm>
          <a:prstGeom prst="straightConnector1">
            <a:avLst/>
          </a:prstGeom>
          <a:noFill/>
          <a:ln cap="flat" cmpd="sng" w="9525">
            <a:solidFill>
              <a:schemeClr val="dk1"/>
            </a:solidFill>
            <a:prstDash val="solid"/>
            <a:round/>
            <a:headEnd len="med" w="med" type="none"/>
            <a:tailEnd len="med" w="med" type="none"/>
          </a:ln>
        </p:spPr>
      </p:cxnSp>
      <p:pic>
        <p:nvPicPr>
          <p:cNvPr id="29" name="Google Shape;29;p3"/>
          <p:cNvPicPr preferRelativeResize="0"/>
          <p:nvPr/>
        </p:nvPicPr>
        <p:blipFill rotWithShape="1">
          <a:blip r:embed="rId5">
            <a:alphaModFix/>
          </a:blip>
          <a:srcRect b="0" l="0" r="0" t="0"/>
          <a:stretch/>
        </p:blipFill>
        <p:spPr>
          <a:xfrm>
            <a:off x="4911053" y="2898648"/>
            <a:ext cx="2467139" cy="748567"/>
          </a:xfrm>
          <a:prstGeom prst="rect">
            <a:avLst/>
          </a:prstGeom>
          <a:noFill/>
          <a:ln>
            <a:noFill/>
          </a:ln>
        </p:spPr>
      </p:pic>
      <p:sp>
        <p:nvSpPr>
          <p:cNvPr id="30" name="Google Shape;30;p3"/>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722313" y="3305175"/>
            <a:ext cx="7772400" cy="10215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0" sz="3200" cap="none">
                <a:latin typeface="Open Sans"/>
                <a:ea typeface="Open Sans"/>
                <a:cs typeface="Open Sans"/>
                <a:sym typeface="Open Sans"/>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3" name="Google Shape;33;p4"/>
          <p:cNvSpPr txBox="1"/>
          <p:nvPr>
            <p:ph idx="1" type="body"/>
          </p:nvPr>
        </p:nvSpPr>
        <p:spPr>
          <a:xfrm>
            <a:off x="722313" y="2180035"/>
            <a:ext cx="7772400" cy="1125000"/>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SzPts val="1400"/>
              <a:buNone/>
              <a:defRPr sz="2000">
                <a:solidFill>
                  <a:schemeClr val="dk1"/>
                </a:solidFill>
                <a:latin typeface="Open Sans"/>
                <a:ea typeface="Open Sans"/>
                <a:cs typeface="Open Sans"/>
                <a:sym typeface="Open Sans"/>
              </a:defRPr>
            </a:lvl1pPr>
            <a:lvl2pPr indent="-228600" lvl="1" marL="914400" algn="l">
              <a:spcBef>
                <a:spcPts val="360"/>
              </a:spcBef>
              <a:spcAft>
                <a:spcPts val="0"/>
              </a:spcAft>
              <a:buSzPts val="1260"/>
              <a:buNone/>
              <a:defRPr sz="1800"/>
            </a:lvl2pPr>
            <a:lvl3pPr indent="-228600" lvl="2" marL="1371600" algn="l">
              <a:spcBef>
                <a:spcPts val="320"/>
              </a:spcBef>
              <a:spcAft>
                <a:spcPts val="0"/>
              </a:spcAft>
              <a:buSzPts val="1120"/>
              <a:buNone/>
              <a:defRPr sz="1600"/>
            </a:lvl3pPr>
            <a:lvl4pPr indent="-228600" lvl="3" marL="1828800" algn="l">
              <a:spcBef>
                <a:spcPts val="280"/>
              </a:spcBef>
              <a:spcAft>
                <a:spcPts val="0"/>
              </a:spcAft>
              <a:buSzPts val="980"/>
              <a:buNone/>
              <a:defRPr sz="1400"/>
            </a:lvl4pPr>
            <a:lvl5pPr indent="-228600" lvl="4" marL="2286000" algn="l">
              <a:spcBef>
                <a:spcPts val="280"/>
              </a:spcBef>
              <a:spcAft>
                <a:spcPts val="0"/>
              </a:spcAft>
              <a:buSzPts val="980"/>
              <a:buNone/>
              <a:defRPr sz="1400"/>
            </a:lvl5pPr>
            <a:lvl6pPr indent="-228600" lvl="5" marL="2743200" algn="l">
              <a:spcBef>
                <a:spcPts val="280"/>
              </a:spcBef>
              <a:spcAft>
                <a:spcPts val="0"/>
              </a:spcAft>
              <a:buSzPts val="980"/>
              <a:buNone/>
              <a:defRPr sz="1400"/>
            </a:lvl6pPr>
            <a:lvl7pPr indent="-228600" lvl="6" marL="3200400" algn="l">
              <a:spcBef>
                <a:spcPts val="280"/>
              </a:spcBef>
              <a:spcAft>
                <a:spcPts val="0"/>
              </a:spcAft>
              <a:buSzPts val="980"/>
              <a:buNone/>
              <a:defRPr sz="1400"/>
            </a:lvl7pPr>
            <a:lvl8pPr indent="-228600" lvl="7" marL="3657600" algn="l">
              <a:spcBef>
                <a:spcPts val="280"/>
              </a:spcBef>
              <a:spcAft>
                <a:spcPts val="0"/>
              </a:spcAft>
              <a:buSzPts val="980"/>
              <a:buNone/>
              <a:defRPr sz="1400"/>
            </a:lvl8pPr>
            <a:lvl9pPr indent="-228600" lvl="8" marL="4114800" algn="l">
              <a:spcBef>
                <a:spcPts val="280"/>
              </a:spcBef>
              <a:spcAft>
                <a:spcPts val="0"/>
              </a:spcAft>
              <a:buSzPts val="980"/>
              <a:buNone/>
              <a:defRPr sz="1400"/>
            </a:lvl9pPr>
          </a:lstStyle>
          <a:p/>
        </p:txBody>
      </p:sp>
      <p:sp>
        <p:nvSpPr>
          <p:cNvPr id="34" name="Google Shape;34;p4"/>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5" name="Shape 35"/>
        <p:cNvGrpSpPr/>
        <p:nvPr/>
      </p:nvGrpSpPr>
      <p:grpSpPr>
        <a:xfrm>
          <a:off x="0" y="0"/>
          <a:ext cx="0" cy="0"/>
          <a:chOff x="0" y="0"/>
          <a:chExt cx="0" cy="0"/>
        </a:xfrm>
      </p:grpSpPr>
      <p:sp>
        <p:nvSpPr>
          <p:cNvPr id="36" name="Google Shape;36;p5"/>
          <p:cNvSpPr txBox="1"/>
          <p:nvPr>
            <p:ph type="title"/>
          </p:nvPr>
        </p:nvSpPr>
        <p:spPr>
          <a:xfrm>
            <a:off x="453296" y="514350"/>
            <a:ext cx="8229600" cy="680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7" name="Google Shape;37;p5"/>
          <p:cNvSpPr txBox="1"/>
          <p:nvPr>
            <p:ph idx="1" type="body"/>
          </p:nvPr>
        </p:nvSpPr>
        <p:spPr>
          <a:xfrm>
            <a:off x="457200" y="1200150"/>
            <a:ext cx="4038600" cy="3394500"/>
          </a:xfrm>
          <a:prstGeom prst="rect">
            <a:avLst/>
          </a:prstGeom>
          <a:noFill/>
          <a:ln>
            <a:noFill/>
          </a:ln>
        </p:spPr>
        <p:txBody>
          <a:bodyPr anchorCtr="0" anchor="t" bIns="45700" lIns="91425" spcFirstLastPara="1" rIns="91425" wrap="square" tIns="45700">
            <a:noAutofit/>
          </a:bodyPr>
          <a:lstStyle>
            <a:lvl1pPr indent="-353060" lvl="0" marL="457200" algn="l">
              <a:spcBef>
                <a:spcPts val="560"/>
              </a:spcBef>
              <a:spcAft>
                <a:spcPts val="0"/>
              </a:spcAft>
              <a:buSzPts val="1960"/>
              <a:buChar char="■"/>
              <a:defRPr sz="2800"/>
            </a:lvl1pPr>
            <a:lvl2pPr indent="-335280" lvl="1" marL="914400" algn="l">
              <a:spcBef>
                <a:spcPts val="480"/>
              </a:spcBef>
              <a:spcAft>
                <a:spcPts val="0"/>
              </a:spcAft>
              <a:buSzPts val="1680"/>
              <a:buChar char="■"/>
              <a:defRPr sz="2400"/>
            </a:lvl2pPr>
            <a:lvl3pPr indent="-317500" lvl="2" marL="1371600" algn="l">
              <a:spcBef>
                <a:spcPts val="400"/>
              </a:spcBef>
              <a:spcAft>
                <a:spcPts val="0"/>
              </a:spcAft>
              <a:buSzPts val="1400"/>
              <a:buChar char="■"/>
              <a:defRPr sz="2000"/>
            </a:lvl3pPr>
            <a:lvl4pPr indent="-308610" lvl="3" marL="1828800" algn="l">
              <a:spcBef>
                <a:spcPts val="360"/>
              </a:spcBef>
              <a:spcAft>
                <a:spcPts val="0"/>
              </a:spcAft>
              <a:buSzPts val="1260"/>
              <a:buChar char="■"/>
              <a:defRPr sz="1800"/>
            </a:lvl4pPr>
            <a:lvl5pPr indent="-308610" lvl="4" marL="2286000" algn="l">
              <a:spcBef>
                <a:spcPts val="360"/>
              </a:spcBef>
              <a:spcAft>
                <a:spcPts val="0"/>
              </a:spcAft>
              <a:buSzPts val="1260"/>
              <a:buChar char="■"/>
              <a:defRPr sz="1800"/>
            </a:lvl5pPr>
            <a:lvl6pPr indent="-308610" lvl="5" marL="2743200" algn="l">
              <a:spcBef>
                <a:spcPts val="360"/>
              </a:spcBef>
              <a:spcAft>
                <a:spcPts val="0"/>
              </a:spcAft>
              <a:buSzPts val="1260"/>
              <a:buChar char="■"/>
              <a:defRPr sz="1800"/>
            </a:lvl6pPr>
            <a:lvl7pPr indent="-308610" lvl="6" marL="3200400" algn="l">
              <a:spcBef>
                <a:spcPts val="360"/>
              </a:spcBef>
              <a:spcAft>
                <a:spcPts val="0"/>
              </a:spcAft>
              <a:buSzPts val="1260"/>
              <a:buChar char="■"/>
              <a:defRPr sz="1800"/>
            </a:lvl7pPr>
            <a:lvl8pPr indent="-308609" lvl="7" marL="3657600" algn="l">
              <a:spcBef>
                <a:spcPts val="360"/>
              </a:spcBef>
              <a:spcAft>
                <a:spcPts val="0"/>
              </a:spcAft>
              <a:buSzPts val="1260"/>
              <a:buChar char="■"/>
              <a:defRPr sz="1800"/>
            </a:lvl8pPr>
            <a:lvl9pPr indent="-308609" lvl="8" marL="4114800" algn="l">
              <a:spcBef>
                <a:spcPts val="360"/>
              </a:spcBef>
              <a:spcAft>
                <a:spcPts val="0"/>
              </a:spcAft>
              <a:buSzPts val="1260"/>
              <a:buChar char="■"/>
              <a:defRPr sz="1800"/>
            </a:lvl9pPr>
          </a:lstStyle>
          <a:p/>
        </p:txBody>
      </p:sp>
      <p:sp>
        <p:nvSpPr>
          <p:cNvPr id="38" name="Google Shape;38;p5"/>
          <p:cNvSpPr txBox="1"/>
          <p:nvPr>
            <p:ph idx="2" type="body"/>
          </p:nvPr>
        </p:nvSpPr>
        <p:spPr>
          <a:xfrm>
            <a:off x="4648200" y="1200150"/>
            <a:ext cx="4038600" cy="3394500"/>
          </a:xfrm>
          <a:prstGeom prst="rect">
            <a:avLst/>
          </a:prstGeom>
          <a:noFill/>
          <a:ln>
            <a:noFill/>
          </a:ln>
        </p:spPr>
        <p:txBody>
          <a:bodyPr anchorCtr="0" anchor="t" bIns="45700" lIns="91425" spcFirstLastPara="1" rIns="91425" wrap="square" tIns="45700">
            <a:noAutofit/>
          </a:bodyPr>
          <a:lstStyle>
            <a:lvl1pPr indent="-353060" lvl="0" marL="457200" algn="l">
              <a:spcBef>
                <a:spcPts val="560"/>
              </a:spcBef>
              <a:spcAft>
                <a:spcPts val="0"/>
              </a:spcAft>
              <a:buSzPts val="1960"/>
              <a:buChar char="■"/>
              <a:defRPr sz="2800"/>
            </a:lvl1pPr>
            <a:lvl2pPr indent="-335280" lvl="1" marL="914400" algn="l">
              <a:spcBef>
                <a:spcPts val="480"/>
              </a:spcBef>
              <a:spcAft>
                <a:spcPts val="0"/>
              </a:spcAft>
              <a:buSzPts val="1680"/>
              <a:buChar char="■"/>
              <a:defRPr sz="2400"/>
            </a:lvl2pPr>
            <a:lvl3pPr indent="-317500" lvl="2" marL="1371600" algn="l">
              <a:spcBef>
                <a:spcPts val="400"/>
              </a:spcBef>
              <a:spcAft>
                <a:spcPts val="0"/>
              </a:spcAft>
              <a:buSzPts val="1400"/>
              <a:buChar char="■"/>
              <a:defRPr sz="2000"/>
            </a:lvl3pPr>
            <a:lvl4pPr indent="-308610" lvl="3" marL="1828800" algn="l">
              <a:spcBef>
                <a:spcPts val="360"/>
              </a:spcBef>
              <a:spcAft>
                <a:spcPts val="0"/>
              </a:spcAft>
              <a:buSzPts val="1260"/>
              <a:buChar char="■"/>
              <a:defRPr sz="1800"/>
            </a:lvl4pPr>
            <a:lvl5pPr indent="-308610" lvl="4" marL="2286000" algn="l">
              <a:spcBef>
                <a:spcPts val="360"/>
              </a:spcBef>
              <a:spcAft>
                <a:spcPts val="0"/>
              </a:spcAft>
              <a:buSzPts val="1260"/>
              <a:buChar char="■"/>
              <a:defRPr sz="1800"/>
            </a:lvl5pPr>
            <a:lvl6pPr indent="-308610" lvl="5" marL="2743200" algn="l">
              <a:spcBef>
                <a:spcPts val="360"/>
              </a:spcBef>
              <a:spcAft>
                <a:spcPts val="0"/>
              </a:spcAft>
              <a:buSzPts val="1260"/>
              <a:buChar char="■"/>
              <a:defRPr sz="1800"/>
            </a:lvl6pPr>
            <a:lvl7pPr indent="-308610" lvl="6" marL="3200400" algn="l">
              <a:spcBef>
                <a:spcPts val="360"/>
              </a:spcBef>
              <a:spcAft>
                <a:spcPts val="0"/>
              </a:spcAft>
              <a:buSzPts val="1260"/>
              <a:buChar char="■"/>
              <a:defRPr sz="1800"/>
            </a:lvl7pPr>
            <a:lvl8pPr indent="-308609" lvl="7" marL="3657600" algn="l">
              <a:spcBef>
                <a:spcPts val="360"/>
              </a:spcBef>
              <a:spcAft>
                <a:spcPts val="0"/>
              </a:spcAft>
              <a:buSzPts val="1260"/>
              <a:buChar char="■"/>
              <a:defRPr sz="1800"/>
            </a:lvl8pPr>
            <a:lvl9pPr indent="-308609" lvl="8" marL="4114800" algn="l">
              <a:spcBef>
                <a:spcPts val="360"/>
              </a:spcBef>
              <a:spcAft>
                <a:spcPts val="0"/>
              </a:spcAft>
              <a:buSzPts val="1260"/>
              <a:buChar char="■"/>
              <a:defRPr sz="1800"/>
            </a:lvl9pPr>
          </a:lstStyle>
          <a:p/>
        </p:txBody>
      </p:sp>
      <p:sp>
        <p:nvSpPr>
          <p:cNvPr id="39" name="Google Shape;39;p5"/>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453296" y="457200"/>
            <a:ext cx="8229600" cy="7377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2" name="Google Shape;42;p6"/>
          <p:cNvSpPr txBox="1"/>
          <p:nvPr>
            <p:ph idx="1" type="body"/>
          </p:nvPr>
        </p:nvSpPr>
        <p:spPr>
          <a:xfrm>
            <a:off x="457200" y="1151335"/>
            <a:ext cx="4040100" cy="479700"/>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680"/>
              <a:buNone/>
              <a:defRPr b="1" sz="2400"/>
            </a:lvl1pPr>
            <a:lvl2pPr indent="-228600" lvl="1" marL="914400" algn="l">
              <a:spcBef>
                <a:spcPts val="400"/>
              </a:spcBef>
              <a:spcAft>
                <a:spcPts val="0"/>
              </a:spcAft>
              <a:buSzPts val="14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120"/>
              <a:buNone/>
              <a:defRPr b="1" sz="1600"/>
            </a:lvl4pPr>
            <a:lvl5pPr indent="-228600" lvl="4" marL="2286000" algn="l">
              <a:spcBef>
                <a:spcPts val="320"/>
              </a:spcBef>
              <a:spcAft>
                <a:spcPts val="0"/>
              </a:spcAft>
              <a:buSzPts val="1120"/>
              <a:buNone/>
              <a:defRPr b="1" sz="1600"/>
            </a:lvl5pPr>
            <a:lvl6pPr indent="-228600" lvl="5" marL="2743200" algn="l">
              <a:spcBef>
                <a:spcPts val="320"/>
              </a:spcBef>
              <a:spcAft>
                <a:spcPts val="0"/>
              </a:spcAft>
              <a:buSzPts val="1120"/>
              <a:buNone/>
              <a:defRPr b="1" sz="1600"/>
            </a:lvl6pPr>
            <a:lvl7pPr indent="-228600" lvl="6" marL="3200400" algn="l">
              <a:spcBef>
                <a:spcPts val="320"/>
              </a:spcBef>
              <a:spcAft>
                <a:spcPts val="0"/>
              </a:spcAft>
              <a:buSzPts val="1120"/>
              <a:buNone/>
              <a:defRPr b="1" sz="1600"/>
            </a:lvl7pPr>
            <a:lvl8pPr indent="-228600" lvl="7" marL="3657600" algn="l">
              <a:spcBef>
                <a:spcPts val="320"/>
              </a:spcBef>
              <a:spcAft>
                <a:spcPts val="0"/>
              </a:spcAft>
              <a:buSzPts val="1120"/>
              <a:buNone/>
              <a:defRPr b="1" sz="1600"/>
            </a:lvl8pPr>
            <a:lvl9pPr indent="-228600" lvl="8" marL="4114800" algn="l">
              <a:spcBef>
                <a:spcPts val="320"/>
              </a:spcBef>
              <a:spcAft>
                <a:spcPts val="0"/>
              </a:spcAft>
              <a:buSzPts val="1120"/>
              <a:buNone/>
              <a:defRPr b="1" sz="1600"/>
            </a:lvl9pPr>
          </a:lstStyle>
          <a:p/>
        </p:txBody>
      </p:sp>
      <p:sp>
        <p:nvSpPr>
          <p:cNvPr id="43" name="Google Shape;43;p6"/>
          <p:cNvSpPr txBox="1"/>
          <p:nvPr>
            <p:ph idx="2" type="body"/>
          </p:nvPr>
        </p:nvSpPr>
        <p:spPr>
          <a:xfrm>
            <a:off x="457200" y="1631156"/>
            <a:ext cx="4040100" cy="2963400"/>
          </a:xfrm>
          <a:prstGeom prst="rect">
            <a:avLst/>
          </a:prstGeom>
          <a:noFill/>
          <a:ln>
            <a:noFill/>
          </a:ln>
        </p:spPr>
        <p:txBody>
          <a:bodyPr anchorCtr="0" anchor="t" bIns="45700" lIns="91425" spcFirstLastPara="1" rIns="91425" wrap="square" tIns="45700">
            <a:noAutofit/>
          </a:bodyPr>
          <a:lstStyle>
            <a:lvl1pPr indent="-335280" lvl="0" marL="457200" algn="l">
              <a:spcBef>
                <a:spcPts val="480"/>
              </a:spcBef>
              <a:spcAft>
                <a:spcPts val="0"/>
              </a:spcAft>
              <a:buSzPts val="1680"/>
              <a:buChar char="■"/>
              <a:defRPr sz="2400"/>
            </a:lvl1pPr>
            <a:lvl2pPr indent="-317500" lvl="1" marL="914400" algn="l">
              <a:spcBef>
                <a:spcPts val="400"/>
              </a:spcBef>
              <a:spcAft>
                <a:spcPts val="0"/>
              </a:spcAft>
              <a:buSzPts val="1400"/>
              <a:buChar char="■"/>
              <a:defRPr sz="2000"/>
            </a:lvl2pPr>
            <a:lvl3pPr indent="-308610" lvl="2" marL="1371600" algn="l">
              <a:spcBef>
                <a:spcPts val="360"/>
              </a:spcBef>
              <a:spcAft>
                <a:spcPts val="0"/>
              </a:spcAft>
              <a:buSzPts val="1260"/>
              <a:buChar char="■"/>
              <a:defRPr sz="1800"/>
            </a:lvl3pPr>
            <a:lvl4pPr indent="-299719" lvl="3" marL="1828800" algn="l">
              <a:spcBef>
                <a:spcPts val="320"/>
              </a:spcBef>
              <a:spcAft>
                <a:spcPts val="0"/>
              </a:spcAft>
              <a:buSzPts val="1120"/>
              <a:buChar char="■"/>
              <a:defRPr sz="1600"/>
            </a:lvl4pPr>
            <a:lvl5pPr indent="-299720" lvl="4" marL="2286000" algn="l">
              <a:spcBef>
                <a:spcPts val="320"/>
              </a:spcBef>
              <a:spcAft>
                <a:spcPts val="0"/>
              </a:spcAft>
              <a:buSzPts val="1120"/>
              <a:buChar char="■"/>
              <a:defRPr sz="1600"/>
            </a:lvl5pPr>
            <a:lvl6pPr indent="-299720" lvl="5" marL="2743200" algn="l">
              <a:spcBef>
                <a:spcPts val="320"/>
              </a:spcBef>
              <a:spcAft>
                <a:spcPts val="0"/>
              </a:spcAft>
              <a:buSzPts val="1120"/>
              <a:buChar char="■"/>
              <a:defRPr sz="1600"/>
            </a:lvl6pPr>
            <a:lvl7pPr indent="-299720" lvl="6" marL="3200400" algn="l">
              <a:spcBef>
                <a:spcPts val="320"/>
              </a:spcBef>
              <a:spcAft>
                <a:spcPts val="0"/>
              </a:spcAft>
              <a:buSzPts val="1120"/>
              <a:buChar char="■"/>
              <a:defRPr sz="1600"/>
            </a:lvl7pPr>
            <a:lvl8pPr indent="-299720" lvl="7" marL="3657600" algn="l">
              <a:spcBef>
                <a:spcPts val="320"/>
              </a:spcBef>
              <a:spcAft>
                <a:spcPts val="0"/>
              </a:spcAft>
              <a:buSzPts val="1120"/>
              <a:buChar char="■"/>
              <a:defRPr sz="1600"/>
            </a:lvl8pPr>
            <a:lvl9pPr indent="-299720" lvl="8" marL="4114800" algn="l">
              <a:spcBef>
                <a:spcPts val="320"/>
              </a:spcBef>
              <a:spcAft>
                <a:spcPts val="0"/>
              </a:spcAft>
              <a:buSzPts val="1120"/>
              <a:buChar char="■"/>
              <a:defRPr sz="1600"/>
            </a:lvl9pPr>
          </a:lstStyle>
          <a:p/>
        </p:txBody>
      </p:sp>
      <p:sp>
        <p:nvSpPr>
          <p:cNvPr id="44" name="Google Shape;44;p6"/>
          <p:cNvSpPr txBox="1"/>
          <p:nvPr>
            <p:ph idx="3" type="body"/>
          </p:nvPr>
        </p:nvSpPr>
        <p:spPr>
          <a:xfrm>
            <a:off x="4645025" y="1151335"/>
            <a:ext cx="4041900" cy="479700"/>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680"/>
              <a:buNone/>
              <a:defRPr b="1" sz="2400"/>
            </a:lvl1pPr>
            <a:lvl2pPr indent="-228600" lvl="1" marL="914400" algn="l">
              <a:spcBef>
                <a:spcPts val="400"/>
              </a:spcBef>
              <a:spcAft>
                <a:spcPts val="0"/>
              </a:spcAft>
              <a:buSzPts val="14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120"/>
              <a:buNone/>
              <a:defRPr b="1" sz="1600"/>
            </a:lvl4pPr>
            <a:lvl5pPr indent="-228600" lvl="4" marL="2286000" algn="l">
              <a:spcBef>
                <a:spcPts val="320"/>
              </a:spcBef>
              <a:spcAft>
                <a:spcPts val="0"/>
              </a:spcAft>
              <a:buSzPts val="1120"/>
              <a:buNone/>
              <a:defRPr b="1" sz="1600"/>
            </a:lvl5pPr>
            <a:lvl6pPr indent="-228600" lvl="5" marL="2743200" algn="l">
              <a:spcBef>
                <a:spcPts val="320"/>
              </a:spcBef>
              <a:spcAft>
                <a:spcPts val="0"/>
              </a:spcAft>
              <a:buSzPts val="1120"/>
              <a:buNone/>
              <a:defRPr b="1" sz="1600"/>
            </a:lvl6pPr>
            <a:lvl7pPr indent="-228600" lvl="6" marL="3200400" algn="l">
              <a:spcBef>
                <a:spcPts val="320"/>
              </a:spcBef>
              <a:spcAft>
                <a:spcPts val="0"/>
              </a:spcAft>
              <a:buSzPts val="1120"/>
              <a:buNone/>
              <a:defRPr b="1" sz="1600"/>
            </a:lvl7pPr>
            <a:lvl8pPr indent="-228600" lvl="7" marL="3657600" algn="l">
              <a:spcBef>
                <a:spcPts val="320"/>
              </a:spcBef>
              <a:spcAft>
                <a:spcPts val="0"/>
              </a:spcAft>
              <a:buSzPts val="1120"/>
              <a:buNone/>
              <a:defRPr b="1" sz="1600"/>
            </a:lvl8pPr>
            <a:lvl9pPr indent="-228600" lvl="8" marL="4114800" algn="l">
              <a:spcBef>
                <a:spcPts val="320"/>
              </a:spcBef>
              <a:spcAft>
                <a:spcPts val="0"/>
              </a:spcAft>
              <a:buSzPts val="1120"/>
              <a:buNone/>
              <a:defRPr b="1" sz="1600"/>
            </a:lvl9pPr>
          </a:lstStyle>
          <a:p/>
        </p:txBody>
      </p:sp>
      <p:sp>
        <p:nvSpPr>
          <p:cNvPr id="45" name="Google Shape;45;p6"/>
          <p:cNvSpPr txBox="1"/>
          <p:nvPr>
            <p:ph idx="4" type="body"/>
          </p:nvPr>
        </p:nvSpPr>
        <p:spPr>
          <a:xfrm>
            <a:off x="4645025" y="1631156"/>
            <a:ext cx="4041900" cy="2963400"/>
          </a:xfrm>
          <a:prstGeom prst="rect">
            <a:avLst/>
          </a:prstGeom>
          <a:noFill/>
          <a:ln>
            <a:noFill/>
          </a:ln>
        </p:spPr>
        <p:txBody>
          <a:bodyPr anchorCtr="0" anchor="t" bIns="45700" lIns="91425" spcFirstLastPara="1" rIns="91425" wrap="square" tIns="45700">
            <a:noAutofit/>
          </a:bodyPr>
          <a:lstStyle>
            <a:lvl1pPr indent="-335280" lvl="0" marL="457200" algn="l">
              <a:spcBef>
                <a:spcPts val="480"/>
              </a:spcBef>
              <a:spcAft>
                <a:spcPts val="0"/>
              </a:spcAft>
              <a:buSzPts val="1680"/>
              <a:buChar char="■"/>
              <a:defRPr sz="2400"/>
            </a:lvl1pPr>
            <a:lvl2pPr indent="-317500" lvl="1" marL="914400" algn="l">
              <a:spcBef>
                <a:spcPts val="400"/>
              </a:spcBef>
              <a:spcAft>
                <a:spcPts val="0"/>
              </a:spcAft>
              <a:buSzPts val="1400"/>
              <a:buChar char="■"/>
              <a:defRPr sz="2000"/>
            </a:lvl2pPr>
            <a:lvl3pPr indent="-308610" lvl="2" marL="1371600" algn="l">
              <a:spcBef>
                <a:spcPts val="360"/>
              </a:spcBef>
              <a:spcAft>
                <a:spcPts val="0"/>
              </a:spcAft>
              <a:buSzPts val="1260"/>
              <a:buChar char="■"/>
              <a:defRPr sz="1800"/>
            </a:lvl3pPr>
            <a:lvl4pPr indent="-299719" lvl="3" marL="1828800" algn="l">
              <a:spcBef>
                <a:spcPts val="320"/>
              </a:spcBef>
              <a:spcAft>
                <a:spcPts val="0"/>
              </a:spcAft>
              <a:buSzPts val="1120"/>
              <a:buChar char="■"/>
              <a:defRPr sz="1600"/>
            </a:lvl4pPr>
            <a:lvl5pPr indent="-299720" lvl="4" marL="2286000" algn="l">
              <a:spcBef>
                <a:spcPts val="320"/>
              </a:spcBef>
              <a:spcAft>
                <a:spcPts val="0"/>
              </a:spcAft>
              <a:buSzPts val="1120"/>
              <a:buChar char="■"/>
              <a:defRPr sz="1600"/>
            </a:lvl5pPr>
            <a:lvl6pPr indent="-299720" lvl="5" marL="2743200" algn="l">
              <a:spcBef>
                <a:spcPts val="320"/>
              </a:spcBef>
              <a:spcAft>
                <a:spcPts val="0"/>
              </a:spcAft>
              <a:buSzPts val="1120"/>
              <a:buChar char="■"/>
              <a:defRPr sz="1600"/>
            </a:lvl6pPr>
            <a:lvl7pPr indent="-299720" lvl="6" marL="3200400" algn="l">
              <a:spcBef>
                <a:spcPts val="320"/>
              </a:spcBef>
              <a:spcAft>
                <a:spcPts val="0"/>
              </a:spcAft>
              <a:buSzPts val="1120"/>
              <a:buChar char="■"/>
              <a:defRPr sz="1600"/>
            </a:lvl7pPr>
            <a:lvl8pPr indent="-299720" lvl="7" marL="3657600" algn="l">
              <a:spcBef>
                <a:spcPts val="320"/>
              </a:spcBef>
              <a:spcAft>
                <a:spcPts val="0"/>
              </a:spcAft>
              <a:buSzPts val="1120"/>
              <a:buChar char="■"/>
              <a:defRPr sz="1600"/>
            </a:lvl8pPr>
            <a:lvl9pPr indent="-299720" lvl="8" marL="4114800" algn="l">
              <a:spcBef>
                <a:spcPts val="320"/>
              </a:spcBef>
              <a:spcAft>
                <a:spcPts val="0"/>
              </a:spcAft>
              <a:buSzPts val="1120"/>
              <a:buChar char="■"/>
              <a:defRPr sz="1600"/>
            </a:lvl9pPr>
          </a:lstStyle>
          <a:p/>
        </p:txBody>
      </p:sp>
      <p:sp>
        <p:nvSpPr>
          <p:cNvPr id="46" name="Google Shape;46;p6"/>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 name="Shape 47"/>
        <p:cNvGrpSpPr/>
        <p:nvPr/>
      </p:nvGrpSpPr>
      <p:grpSpPr>
        <a:xfrm>
          <a:off x="0" y="0"/>
          <a:ext cx="0" cy="0"/>
          <a:chOff x="0" y="0"/>
          <a:chExt cx="0" cy="0"/>
        </a:xfrm>
      </p:grpSpPr>
      <p:sp>
        <p:nvSpPr>
          <p:cNvPr id="48" name="Google Shape;48;p7"/>
          <p:cNvSpPr txBox="1"/>
          <p:nvPr>
            <p:ph type="title"/>
          </p:nvPr>
        </p:nvSpPr>
        <p:spPr>
          <a:xfrm>
            <a:off x="453296" y="457200"/>
            <a:ext cx="8229600" cy="7377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9" name="Google Shape;49;p7"/>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8"/>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2" name="Shape 52"/>
        <p:cNvGrpSpPr/>
        <p:nvPr/>
      </p:nvGrpSpPr>
      <p:grpSpPr>
        <a:xfrm>
          <a:off x="0" y="0"/>
          <a:ext cx="0" cy="0"/>
          <a:chOff x="0" y="0"/>
          <a:chExt cx="0" cy="0"/>
        </a:xfrm>
      </p:grpSpPr>
      <p:sp>
        <p:nvSpPr>
          <p:cNvPr id="53" name="Google Shape;53;p9"/>
          <p:cNvSpPr txBox="1"/>
          <p:nvPr>
            <p:ph type="title"/>
          </p:nvPr>
        </p:nvSpPr>
        <p:spPr>
          <a:xfrm>
            <a:off x="457200" y="628650"/>
            <a:ext cx="3008400" cy="8430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4" name="Google Shape;54;p9"/>
          <p:cNvSpPr txBox="1"/>
          <p:nvPr>
            <p:ph idx="1" type="body"/>
          </p:nvPr>
        </p:nvSpPr>
        <p:spPr>
          <a:xfrm>
            <a:off x="3575050" y="628650"/>
            <a:ext cx="5111700" cy="3966000"/>
          </a:xfrm>
          <a:prstGeom prst="rect">
            <a:avLst/>
          </a:prstGeom>
          <a:noFill/>
          <a:ln>
            <a:noFill/>
          </a:ln>
        </p:spPr>
        <p:txBody>
          <a:bodyPr anchorCtr="0" anchor="t" bIns="45700" lIns="91425" spcFirstLastPara="1" rIns="91425" wrap="square" tIns="45700">
            <a:noAutofit/>
          </a:bodyPr>
          <a:lstStyle>
            <a:lvl1pPr indent="-370840" lvl="0" marL="457200" algn="l">
              <a:spcBef>
                <a:spcPts val="640"/>
              </a:spcBef>
              <a:spcAft>
                <a:spcPts val="0"/>
              </a:spcAft>
              <a:buSzPts val="2240"/>
              <a:buChar char="■"/>
              <a:defRPr sz="3200"/>
            </a:lvl1pPr>
            <a:lvl2pPr indent="-353060" lvl="1" marL="914400" algn="l">
              <a:spcBef>
                <a:spcPts val="560"/>
              </a:spcBef>
              <a:spcAft>
                <a:spcPts val="0"/>
              </a:spcAft>
              <a:buSzPts val="1960"/>
              <a:buChar char="■"/>
              <a:defRPr sz="2800"/>
            </a:lvl2pPr>
            <a:lvl3pPr indent="-335280" lvl="2" marL="1371600" algn="l">
              <a:spcBef>
                <a:spcPts val="480"/>
              </a:spcBef>
              <a:spcAft>
                <a:spcPts val="0"/>
              </a:spcAft>
              <a:buSzPts val="1680"/>
              <a:buChar char="■"/>
              <a:defRPr sz="2400"/>
            </a:lvl3pPr>
            <a:lvl4pPr indent="-317500" lvl="3" marL="1828800" algn="l">
              <a:spcBef>
                <a:spcPts val="400"/>
              </a:spcBef>
              <a:spcAft>
                <a:spcPts val="0"/>
              </a:spcAft>
              <a:buSzPts val="1400"/>
              <a:buChar char="■"/>
              <a:defRPr sz="2000"/>
            </a:lvl4pPr>
            <a:lvl5pPr indent="-317500" lvl="4" marL="2286000" algn="l">
              <a:spcBef>
                <a:spcPts val="400"/>
              </a:spcBef>
              <a:spcAft>
                <a:spcPts val="0"/>
              </a:spcAft>
              <a:buSzPts val="1400"/>
              <a:buChar char="■"/>
              <a:defRPr sz="2000"/>
            </a:lvl5pPr>
            <a:lvl6pPr indent="-317500" lvl="5" marL="2743200" algn="l">
              <a:spcBef>
                <a:spcPts val="400"/>
              </a:spcBef>
              <a:spcAft>
                <a:spcPts val="0"/>
              </a:spcAft>
              <a:buSzPts val="1400"/>
              <a:buChar char="■"/>
              <a:defRPr sz="2000"/>
            </a:lvl6pPr>
            <a:lvl7pPr indent="-317500" lvl="6" marL="3200400" algn="l">
              <a:spcBef>
                <a:spcPts val="400"/>
              </a:spcBef>
              <a:spcAft>
                <a:spcPts val="0"/>
              </a:spcAft>
              <a:buSzPts val="1400"/>
              <a:buChar char="■"/>
              <a:defRPr sz="2000"/>
            </a:lvl7pPr>
            <a:lvl8pPr indent="-317500" lvl="7" marL="3657600" algn="l">
              <a:spcBef>
                <a:spcPts val="400"/>
              </a:spcBef>
              <a:spcAft>
                <a:spcPts val="0"/>
              </a:spcAft>
              <a:buSzPts val="1400"/>
              <a:buChar char="■"/>
              <a:defRPr sz="2000"/>
            </a:lvl8pPr>
            <a:lvl9pPr indent="-317500" lvl="8" marL="4114800" algn="l">
              <a:spcBef>
                <a:spcPts val="400"/>
              </a:spcBef>
              <a:spcAft>
                <a:spcPts val="0"/>
              </a:spcAft>
              <a:buSzPts val="1400"/>
              <a:buChar char="■"/>
              <a:defRPr sz="2000"/>
            </a:lvl9pPr>
          </a:lstStyle>
          <a:p/>
        </p:txBody>
      </p:sp>
      <p:sp>
        <p:nvSpPr>
          <p:cNvPr id="55" name="Google Shape;55;p9"/>
          <p:cNvSpPr txBox="1"/>
          <p:nvPr>
            <p:ph idx="2" type="body"/>
          </p:nvPr>
        </p:nvSpPr>
        <p:spPr>
          <a:xfrm>
            <a:off x="457200" y="1485900"/>
            <a:ext cx="3008400" cy="3108600"/>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980"/>
              <a:buNone/>
              <a:defRPr sz="1400"/>
            </a:lvl1pPr>
            <a:lvl2pPr indent="-228600" lvl="1" marL="914400" algn="l">
              <a:spcBef>
                <a:spcPts val="240"/>
              </a:spcBef>
              <a:spcAft>
                <a:spcPts val="0"/>
              </a:spcAft>
              <a:buSzPts val="84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630"/>
              <a:buNone/>
              <a:defRPr sz="900"/>
            </a:lvl4pPr>
            <a:lvl5pPr indent="-228600" lvl="4" marL="2286000" algn="l">
              <a:spcBef>
                <a:spcPts val="180"/>
              </a:spcBef>
              <a:spcAft>
                <a:spcPts val="0"/>
              </a:spcAft>
              <a:buSzPts val="630"/>
              <a:buNone/>
              <a:defRPr sz="900"/>
            </a:lvl5pPr>
            <a:lvl6pPr indent="-228600" lvl="5" marL="2743200" algn="l">
              <a:spcBef>
                <a:spcPts val="180"/>
              </a:spcBef>
              <a:spcAft>
                <a:spcPts val="0"/>
              </a:spcAft>
              <a:buSzPts val="630"/>
              <a:buNone/>
              <a:defRPr sz="900"/>
            </a:lvl6pPr>
            <a:lvl7pPr indent="-228600" lvl="6" marL="3200400" algn="l">
              <a:spcBef>
                <a:spcPts val="180"/>
              </a:spcBef>
              <a:spcAft>
                <a:spcPts val="0"/>
              </a:spcAft>
              <a:buSzPts val="630"/>
              <a:buNone/>
              <a:defRPr sz="900"/>
            </a:lvl7pPr>
            <a:lvl8pPr indent="-228600" lvl="7" marL="3657600" algn="l">
              <a:spcBef>
                <a:spcPts val="180"/>
              </a:spcBef>
              <a:spcAft>
                <a:spcPts val="0"/>
              </a:spcAft>
              <a:buSzPts val="630"/>
              <a:buNone/>
              <a:defRPr sz="900"/>
            </a:lvl8pPr>
            <a:lvl9pPr indent="-228600" lvl="8" marL="4114800" algn="l">
              <a:spcBef>
                <a:spcPts val="180"/>
              </a:spcBef>
              <a:spcAft>
                <a:spcPts val="0"/>
              </a:spcAft>
              <a:buSzPts val="630"/>
              <a:buNone/>
              <a:defRPr sz="900"/>
            </a:lvl9pPr>
          </a:lstStyle>
          <a:p/>
        </p:txBody>
      </p:sp>
      <p:sp>
        <p:nvSpPr>
          <p:cNvPr id="56" name="Google Shape;56;p9"/>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7" name="Shape 57"/>
        <p:cNvGrpSpPr/>
        <p:nvPr/>
      </p:nvGrpSpPr>
      <p:grpSpPr>
        <a:xfrm>
          <a:off x="0" y="0"/>
          <a:ext cx="0" cy="0"/>
          <a:chOff x="0" y="0"/>
          <a:chExt cx="0" cy="0"/>
        </a:xfrm>
      </p:grpSpPr>
      <p:sp>
        <p:nvSpPr>
          <p:cNvPr id="58" name="Google Shape;58;p10"/>
          <p:cNvSpPr txBox="1"/>
          <p:nvPr>
            <p:ph type="title"/>
          </p:nvPr>
        </p:nvSpPr>
        <p:spPr>
          <a:xfrm>
            <a:off x="1792288" y="3600450"/>
            <a:ext cx="5486400" cy="4251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9" name="Google Shape;59;p10"/>
          <p:cNvSpPr/>
          <p:nvPr>
            <p:ph idx="2" type="pic"/>
          </p:nvPr>
        </p:nvSpPr>
        <p:spPr>
          <a:xfrm>
            <a:off x="1792288" y="571499"/>
            <a:ext cx="5486400" cy="29742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rgbClr val="143C68"/>
              </a:buClr>
              <a:buSzPts val="2240"/>
              <a:buFont typeface="Noto Sans Symbols"/>
              <a:buNone/>
              <a:defRPr b="0" i="0" sz="3200" u="none" cap="none" strike="noStrike">
                <a:solidFill>
                  <a:schemeClr val="dk1"/>
                </a:solidFill>
                <a:latin typeface="Open Sans"/>
                <a:ea typeface="Open Sans"/>
                <a:cs typeface="Open Sans"/>
                <a:sym typeface="Open Sans"/>
              </a:defRPr>
            </a:lvl1pPr>
            <a:lvl2pPr lvl="1" marR="0" rtl="0" algn="l">
              <a:spcBef>
                <a:spcPts val="560"/>
              </a:spcBef>
              <a:spcAft>
                <a:spcPts val="0"/>
              </a:spcAft>
              <a:buClr>
                <a:srgbClr val="1C5594"/>
              </a:buClr>
              <a:buSzPts val="1960"/>
              <a:buFont typeface="Noto Sans Symbols"/>
              <a:buNone/>
              <a:defRPr b="0" i="0" sz="2800" u="none" cap="none" strike="noStrike">
                <a:solidFill>
                  <a:schemeClr val="dk1"/>
                </a:solidFill>
                <a:latin typeface="Open Sans"/>
                <a:ea typeface="Open Sans"/>
                <a:cs typeface="Open Sans"/>
                <a:sym typeface="Open Sans"/>
              </a:defRPr>
            </a:lvl2pPr>
            <a:lvl3pPr lvl="2" marR="0" rtl="0" algn="l">
              <a:spcBef>
                <a:spcPts val="480"/>
              </a:spcBef>
              <a:spcAft>
                <a:spcPts val="0"/>
              </a:spcAft>
              <a:buClr>
                <a:srgbClr val="2163AB"/>
              </a:buClr>
              <a:buSzPts val="1680"/>
              <a:buFont typeface="Noto Sans Symbols"/>
              <a:buNone/>
              <a:defRPr b="0" i="0" sz="2400" u="none" cap="none" strike="noStrike">
                <a:solidFill>
                  <a:schemeClr val="dk1"/>
                </a:solidFill>
                <a:latin typeface="Open Sans"/>
                <a:ea typeface="Open Sans"/>
                <a:cs typeface="Open Sans"/>
                <a:sym typeface="Open Sans"/>
              </a:defRPr>
            </a:lvl3pPr>
            <a:lvl4pPr lvl="3" marR="0" rtl="0" algn="l">
              <a:spcBef>
                <a:spcPts val="400"/>
              </a:spcBef>
              <a:spcAft>
                <a:spcPts val="0"/>
              </a:spcAft>
              <a:buClr>
                <a:srgbClr val="3B86D9"/>
              </a:buClr>
              <a:buSzPts val="1400"/>
              <a:buFont typeface="Noto Sans Symbols"/>
              <a:buNone/>
              <a:defRPr b="0" i="0" sz="2000" u="none" cap="none" strike="noStrike">
                <a:solidFill>
                  <a:schemeClr val="dk1"/>
                </a:solidFill>
                <a:latin typeface="Open Sans"/>
                <a:ea typeface="Open Sans"/>
                <a:cs typeface="Open Sans"/>
                <a:sym typeface="Open Sans"/>
              </a:defRPr>
            </a:lvl4pPr>
            <a:lvl5pPr lvl="4" marR="0" rtl="0" algn="l">
              <a:spcBef>
                <a:spcPts val="400"/>
              </a:spcBef>
              <a:spcAft>
                <a:spcPts val="0"/>
              </a:spcAft>
              <a:buClr>
                <a:srgbClr val="7EB0E6"/>
              </a:buClr>
              <a:buSzPts val="1400"/>
              <a:buFont typeface="Noto Sans Symbols"/>
              <a:buNone/>
              <a:defRPr b="0" i="0" sz="2000" u="none" cap="none" strike="noStrike">
                <a:solidFill>
                  <a:schemeClr val="dk1"/>
                </a:solidFill>
                <a:latin typeface="Open Sans"/>
                <a:ea typeface="Open Sans"/>
                <a:cs typeface="Open Sans"/>
                <a:sym typeface="Open Sans"/>
              </a:defRPr>
            </a:lvl5pPr>
            <a:lvl6pPr lvl="5" marR="0" rtl="0" algn="l">
              <a:spcBef>
                <a:spcPts val="400"/>
              </a:spcBef>
              <a:spcAft>
                <a:spcPts val="0"/>
              </a:spcAft>
              <a:buClr>
                <a:srgbClr val="4D7798"/>
              </a:buClr>
              <a:buSzPts val="1400"/>
              <a:buFont typeface="Noto Sans Symbols"/>
              <a:buNone/>
              <a:defRPr b="0" i="0" sz="2000" u="none" cap="none" strike="noStrike">
                <a:solidFill>
                  <a:schemeClr val="lt1"/>
                </a:solidFill>
                <a:latin typeface="Arial"/>
                <a:ea typeface="Arial"/>
                <a:cs typeface="Arial"/>
                <a:sym typeface="Arial"/>
              </a:defRPr>
            </a:lvl6pPr>
            <a:lvl7pPr lvl="6" marR="0" rtl="0" algn="l">
              <a:spcBef>
                <a:spcPts val="400"/>
              </a:spcBef>
              <a:spcAft>
                <a:spcPts val="0"/>
              </a:spcAft>
              <a:buClr>
                <a:srgbClr val="4D7798"/>
              </a:buClr>
              <a:buSzPts val="1400"/>
              <a:buFont typeface="Noto Sans Symbols"/>
              <a:buNone/>
              <a:defRPr b="0" i="0" sz="2000" u="none" cap="none" strike="noStrike">
                <a:solidFill>
                  <a:schemeClr val="lt1"/>
                </a:solidFill>
                <a:latin typeface="Arial"/>
                <a:ea typeface="Arial"/>
                <a:cs typeface="Arial"/>
                <a:sym typeface="Arial"/>
              </a:defRPr>
            </a:lvl7pPr>
            <a:lvl8pPr lvl="7" marR="0" rtl="0" algn="l">
              <a:spcBef>
                <a:spcPts val="400"/>
              </a:spcBef>
              <a:spcAft>
                <a:spcPts val="0"/>
              </a:spcAft>
              <a:buClr>
                <a:srgbClr val="4D7798"/>
              </a:buClr>
              <a:buSzPts val="1400"/>
              <a:buFont typeface="Noto Sans Symbols"/>
              <a:buNone/>
              <a:defRPr b="0" i="0" sz="2000" u="none" cap="none" strike="noStrike">
                <a:solidFill>
                  <a:schemeClr val="lt1"/>
                </a:solidFill>
                <a:latin typeface="Arial"/>
                <a:ea typeface="Arial"/>
                <a:cs typeface="Arial"/>
                <a:sym typeface="Arial"/>
              </a:defRPr>
            </a:lvl8pPr>
            <a:lvl9pPr lvl="8" marR="0" rtl="0" algn="l">
              <a:spcBef>
                <a:spcPts val="400"/>
              </a:spcBef>
              <a:spcAft>
                <a:spcPts val="0"/>
              </a:spcAft>
              <a:buClr>
                <a:srgbClr val="4D7798"/>
              </a:buClr>
              <a:buSzPts val="1400"/>
              <a:buFont typeface="Noto Sans Symbols"/>
              <a:buNone/>
              <a:defRPr b="0" i="0" sz="2000" u="none" cap="none" strike="noStrike">
                <a:solidFill>
                  <a:schemeClr val="lt1"/>
                </a:solidFill>
                <a:latin typeface="Arial"/>
                <a:ea typeface="Arial"/>
                <a:cs typeface="Arial"/>
                <a:sym typeface="Arial"/>
              </a:defRPr>
            </a:lvl9pPr>
          </a:lstStyle>
          <a:p/>
        </p:txBody>
      </p:sp>
      <p:sp>
        <p:nvSpPr>
          <p:cNvPr id="60" name="Google Shape;60;p10"/>
          <p:cNvSpPr txBox="1"/>
          <p:nvPr>
            <p:ph idx="1" type="body"/>
          </p:nvPr>
        </p:nvSpPr>
        <p:spPr>
          <a:xfrm>
            <a:off x="1792288" y="4025503"/>
            <a:ext cx="5486400" cy="603600"/>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980"/>
              <a:buNone/>
              <a:defRPr sz="1400"/>
            </a:lvl1pPr>
            <a:lvl2pPr indent="-228600" lvl="1" marL="914400" algn="l">
              <a:spcBef>
                <a:spcPts val="240"/>
              </a:spcBef>
              <a:spcAft>
                <a:spcPts val="0"/>
              </a:spcAft>
              <a:buSzPts val="84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630"/>
              <a:buNone/>
              <a:defRPr sz="900"/>
            </a:lvl4pPr>
            <a:lvl5pPr indent="-228600" lvl="4" marL="2286000" algn="l">
              <a:spcBef>
                <a:spcPts val="180"/>
              </a:spcBef>
              <a:spcAft>
                <a:spcPts val="0"/>
              </a:spcAft>
              <a:buSzPts val="630"/>
              <a:buNone/>
              <a:defRPr sz="900"/>
            </a:lvl5pPr>
            <a:lvl6pPr indent="-228600" lvl="5" marL="2743200" algn="l">
              <a:spcBef>
                <a:spcPts val="180"/>
              </a:spcBef>
              <a:spcAft>
                <a:spcPts val="0"/>
              </a:spcAft>
              <a:buSzPts val="630"/>
              <a:buNone/>
              <a:defRPr sz="900"/>
            </a:lvl6pPr>
            <a:lvl7pPr indent="-228600" lvl="6" marL="3200400" algn="l">
              <a:spcBef>
                <a:spcPts val="180"/>
              </a:spcBef>
              <a:spcAft>
                <a:spcPts val="0"/>
              </a:spcAft>
              <a:buSzPts val="630"/>
              <a:buNone/>
              <a:defRPr sz="900"/>
            </a:lvl7pPr>
            <a:lvl8pPr indent="-228600" lvl="7" marL="3657600" algn="l">
              <a:spcBef>
                <a:spcPts val="180"/>
              </a:spcBef>
              <a:spcAft>
                <a:spcPts val="0"/>
              </a:spcAft>
              <a:buSzPts val="630"/>
              <a:buNone/>
              <a:defRPr sz="900"/>
            </a:lvl8pPr>
            <a:lvl9pPr indent="-228600" lvl="8" marL="4114800" algn="l">
              <a:spcBef>
                <a:spcPts val="180"/>
              </a:spcBef>
              <a:spcAft>
                <a:spcPts val="0"/>
              </a:spcAft>
              <a:buSzPts val="630"/>
              <a:buNone/>
              <a:defRPr sz="900"/>
            </a:lvl9pPr>
          </a:lstStyle>
          <a:p/>
        </p:txBody>
      </p:sp>
      <p:sp>
        <p:nvSpPr>
          <p:cNvPr id="61" name="Google Shape;61;p10"/>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8.xml"/><Relationship Id="rId10" Type="http://schemas.openxmlformats.org/officeDocument/2006/relationships/slideLayout" Target="../slideLayouts/slideLayout7.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6" Type="http://schemas.openxmlformats.org/officeDocument/2006/relationships/theme" Target="../theme/theme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grpSp>
        <p:nvGrpSpPr>
          <p:cNvPr id="6" name="Google Shape;6;p1"/>
          <p:cNvGrpSpPr/>
          <p:nvPr/>
        </p:nvGrpSpPr>
        <p:grpSpPr>
          <a:xfrm>
            <a:off x="-7938" y="-57154"/>
            <a:ext cx="9151939" cy="744197"/>
            <a:chOff x="-7938" y="-76200"/>
            <a:chExt cx="9151939" cy="991734"/>
          </a:xfrm>
        </p:grpSpPr>
        <p:pic>
          <p:nvPicPr>
            <p:cNvPr id="7" name="Google Shape;7;p1"/>
            <p:cNvPicPr preferRelativeResize="0"/>
            <p:nvPr/>
          </p:nvPicPr>
          <p:blipFill rotWithShape="1">
            <a:blip r:embed="rId1">
              <a:alphaModFix/>
            </a:blip>
            <a:srcRect b="-2205" l="0" r="0" t="27281"/>
            <a:stretch/>
          </p:blipFill>
          <p:spPr>
            <a:xfrm>
              <a:off x="-7938" y="-76200"/>
              <a:ext cx="9151939" cy="991734"/>
            </a:xfrm>
            <a:prstGeom prst="rect">
              <a:avLst/>
            </a:prstGeom>
            <a:noFill/>
            <a:ln>
              <a:noFill/>
            </a:ln>
          </p:spPr>
        </p:pic>
        <p:pic>
          <p:nvPicPr>
            <p:cNvPr descr="M:\Logos\Logos - American Mensa\2013 Mensa Logo_white.png" id="8" name="Google Shape;8;p1"/>
            <p:cNvPicPr preferRelativeResize="0"/>
            <p:nvPr/>
          </p:nvPicPr>
          <p:blipFill rotWithShape="1">
            <a:blip r:embed="rId2">
              <a:alphaModFix/>
            </a:blip>
            <a:srcRect b="0" l="0" r="0" t="0"/>
            <a:stretch/>
          </p:blipFill>
          <p:spPr>
            <a:xfrm>
              <a:off x="6934169" y="76231"/>
              <a:ext cx="1962972" cy="595677"/>
            </a:xfrm>
            <a:prstGeom prst="rect">
              <a:avLst/>
            </a:prstGeom>
            <a:noFill/>
            <a:ln>
              <a:noFill/>
            </a:ln>
          </p:spPr>
        </p:pic>
      </p:grpSp>
      <p:sp>
        <p:nvSpPr>
          <p:cNvPr id="9" name="Google Shape;9;p1"/>
          <p:cNvSpPr txBox="1"/>
          <p:nvPr>
            <p:ph idx="12" type="sldNum"/>
          </p:nvPr>
        </p:nvSpPr>
        <p:spPr>
          <a:xfrm>
            <a:off x="4876800" y="4629150"/>
            <a:ext cx="4267200" cy="228600"/>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1pPr>
            <a:lvl2pPr indent="0" lvl="1"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2pPr>
            <a:lvl3pPr indent="0" lvl="2"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3pPr>
            <a:lvl4pPr indent="0" lvl="3"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4pPr>
            <a:lvl5pPr indent="0" lvl="4"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5pPr>
            <a:lvl6pPr indent="0" lvl="5"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6pPr>
            <a:lvl7pPr indent="0" lvl="6"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7pPr>
            <a:lvl8pPr indent="0" lvl="7"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8pPr>
            <a:lvl9pPr indent="0" lvl="8" marL="0" marR="0" rtl="0" algn="r">
              <a:spcBef>
                <a:spcPts val="0"/>
              </a:spcBef>
              <a:spcAft>
                <a:spcPts val="0"/>
              </a:spcAft>
              <a:buNone/>
              <a:defRPr b="0" i="0" sz="1400" u="none" cap="none" strike="noStrike">
                <a:solidFill>
                  <a:srgbClr val="C0C0C0"/>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10" name="Google Shape;10;p1"/>
          <p:cNvSpPr txBox="1"/>
          <p:nvPr>
            <p:ph type="title"/>
          </p:nvPr>
        </p:nvSpPr>
        <p:spPr>
          <a:xfrm>
            <a:off x="454025" y="503635"/>
            <a:ext cx="8229600" cy="6918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3200" u="none" cap="none" strike="noStrike">
                <a:solidFill>
                  <a:schemeClr val="dk1"/>
                </a:solidFill>
                <a:latin typeface="Open Sans"/>
                <a:ea typeface="Open Sans"/>
                <a:cs typeface="Open Sans"/>
                <a:sym typeface="Open Sans"/>
              </a:defRPr>
            </a:lvl1pPr>
            <a:lvl2pPr lvl="1" marR="0" rtl="0" algn="ctr">
              <a:spcBef>
                <a:spcPts val="0"/>
              </a:spcBef>
              <a:spcAft>
                <a:spcPts val="0"/>
              </a:spcAft>
              <a:buSzPts val="1400"/>
              <a:buNone/>
              <a:defRPr b="1" i="0" sz="4400" u="none" cap="none" strike="noStrike">
                <a:solidFill>
                  <a:srgbClr val="296FC1"/>
                </a:solidFill>
                <a:latin typeface="Arial"/>
                <a:ea typeface="Arial"/>
                <a:cs typeface="Arial"/>
                <a:sym typeface="Arial"/>
              </a:defRPr>
            </a:lvl2pPr>
            <a:lvl3pPr lvl="2" marR="0" rtl="0" algn="ctr">
              <a:spcBef>
                <a:spcPts val="0"/>
              </a:spcBef>
              <a:spcAft>
                <a:spcPts val="0"/>
              </a:spcAft>
              <a:buSzPts val="1400"/>
              <a:buNone/>
              <a:defRPr b="1" i="0" sz="4400" u="none" cap="none" strike="noStrike">
                <a:solidFill>
                  <a:srgbClr val="296FC1"/>
                </a:solidFill>
                <a:latin typeface="Arial"/>
                <a:ea typeface="Arial"/>
                <a:cs typeface="Arial"/>
                <a:sym typeface="Arial"/>
              </a:defRPr>
            </a:lvl3pPr>
            <a:lvl4pPr lvl="3" marR="0" rtl="0" algn="ctr">
              <a:spcBef>
                <a:spcPts val="0"/>
              </a:spcBef>
              <a:spcAft>
                <a:spcPts val="0"/>
              </a:spcAft>
              <a:buSzPts val="1400"/>
              <a:buNone/>
              <a:defRPr b="1" i="0" sz="4400" u="none" cap="none" strike="noStrike">
                <a:solidFill>
                  <a:srgbClr val="296FC1"/>
                </a:solidFill>
                <a:latin typeface="Arial"/>
                <a:ea typeface="Arial"/>
                <a:cs typeface="Arial"/>
                <a:sym typeface="Arial"/>
              </a:defRPr>
            </a:lvl4pPr>
            <a:lvl5pPr lvl="4" marR="0" rtl="0" algn="ctr">
              <a:spcBef>
                <a:spcPts val="0"/>
              </a:spcBef>
              <a:spcAft>
                <a:spcPts val="0"/>
              </a:spcAft>
              <a:buSzPts val="1400"/>
              <a:buNone/>
              <a:defRPr b="1" i="0" sz="4400" u="none" cap="none" strike="noStrike">
                <a:solidFill>
                  <a:srgbClr val="296FC1"/>
                </a:solidFill>
                <a:latin typeface="Arial"/>
                <a:ea typeface="Arial"/>
                <a:cs typeface="Arial"/>
                <a:sym typeface="Arial"/>
              </a:defRPr>
            </a:lvl5pPr>
            <a:lvl6pPr lvl="5" marR="0" rtl="0" algn="ctr">
              <a:spcBef>
                <a:spcPts val="0"/>
              </a:spcBef>
              <a:spcAft>
                <a:spcPts val="0"/>
              </a:spcAft>
              <a:buSzPts val="1400"/>
              <a:buNone/>
              <a:defRPr b="1"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1"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1"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1" i="0" sz="4400" u="none" cap="none" strike="noStrike">
                <a:solidFill>
                  <a:schemeClr val="lt2"/>
                </a:solidFill>
                <a:latin typeface="Arial"/>
                <a:ea typeface="Arial"/>
                <a:cs typeface="Arial"/>
                <a:sym typeface="Arial"/>
              </a:defRPr>
            </a:lvl9pPr>
          </a:lstStyle>
          <a:p/>
        </p:txBody>
      </p:sp>
      <p:sp>
        <p:nvSpPr>
          <p:cNvPr id="11" name="Google Shape;11;p1"/>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370840" lvl="0" marL="457200" marR="0" rtl="0" algn="l">
              <a:spcBef>
                <a:spcPts val="640"/>
              </a:spcBef>
              <a:spcAft>
                <a:spcPts val="0"/>
              </a:spcAft>
              <a:buClr>
                <a:srgbClr val="143C68"/>
              </a:buClr>
              <a:buSzPts val="2240"/>
              <a:buFont typeface="Noto Sans Symbols"/>
              <a:buChar char="■"/>
              <a:defRPr b="0" i="0" sz="3200" u="none" cap="none" strike="noStrike">
                <a:solidFill>
                  <a:schemeClr val="dk1"/>
                </a:solidFill>
                <a:latin typeface="Open Sans"/>
                <a:ea typeface="Open Sans"/>
                <a:cs typeface="Open Sans"/>
                <a:sym typeface="Open Sans"/>
              </a:defRPr>
            </a:lvl1pPr>
            <a:lvl2pPr indent="-353060" lvl="1" marL="914400" marR="0" rtl="0" algn="l">
              <a:spcBef>
                <a:spcPts val="560"/>
              </a:spcBef>
              <a:spcAft>
                <a:spcPts val="0"/>
              </a:spcAft>
              <a:buClr>
                <a:srgbClr val="1C5594"/>
              </a:buClr>
              <a:buSzPts val="1960"/>
              <a:buFont typeface="Noto Sans Symbols"/>
              <a:buChar char="■"/>
              <a:defRPr b="0" i="0" sz="2800" u="none" cap="none" strike="noStrike">
                <a:solidFill>
                  <a:schemeClr val="dk1"/>
                </a:solidFill>
                <a:latin typeface="Open Sans"/>
                <a:ea typeface="Open Sans"/>
                <a:cs typeface="Open Sans"/>
                <a:sym typeface="Open Sans"/>
              </a:defRPr>
            </a:lvl2pPr>
            <a:lvl3pPr indent="-335280" lvl="2" marL="1371600" marR="0" rtl="0" algn="l">
              <a:spcBef>
                <a:spcPts val="480"/>
              </a:spcBef>
              <a:spcAft>
                <a:spcPts val="0"/>
              </a:spcAft>
              <a:buClr>
                <a:srgbClr val="2163AB"/>
              </a:buClr>
              <a:buSzPts val="1680"/>
              <a:buFont typeface="Noto Sans Symbols"/>
              <a:buChar char="■"/>
              <a:defRPr b="0" i="0" sz="2400" u="none" cap="none" strike="noStrike">
                <a:solidFill>
                  <a:schemeClr val="dk1"/>
                </a:solidFill>
                <a:latin typeface="Open Sans"/>
                <a:ea typeface="Open Sans"/>
                <a:cs typeface="Open Sans"/>
                <a:sym typeface="Open Sans"/>
              </a:defRPr>
            </a:lvl3pPr>
            <a:lvl4pPr indent="-317500" lvl="3" marL="1828800" marR="0" rtl="0" algn="l">
              <a:spcBef>
                <a:spcPts val="400"/>
              </a:spcBef>
              <a:spcAft>
                <a:spcPts val="0"/>
              </a:spcAft>
              <a:buClr>
                <a:srgbClr val="3B86D9"/>
              </a:buClr>
              <a:buSzPts val="1400"/>
              <a:buFont typeface="Noto Sans Symbols"/>
              <a:buChar char="■"/>
              <a:defRPr b="0" i="0" sz="2000" u="none" cap="none" strike="noStrike">
                <a:solidFill>
                  <a:schemeClr val="dk1"/>
                </a:solidFill>
                <a:latin typeface="Open Sans"/>
                <a:ea typeface="Open Sans"/>
                <a:cs typeface="Open Sans"/>
                <a:sym typeface="Open Sans"/>
              </a:defRPr>
            </a:lvl4pPr>
            <a:lvl5pPr indent="-317500" lvl="4" marL="2286000" marR="0" rtl="0" algn="l">
              <a:spcBef>
                <a:spcPts val="400"/>
              </a:spcBef>
              <a:spcAft>
                <a:spcPts val="0"/>
              </a:spcAft>
              <a:buClr>
                <a:srgbClr val="7EB0E6"/>
              </a:buClr>
              <a:buSzPts val="1400"/>
              <a:buFont typeface="Noto Sans Symbols"/>
              <a:buChar char="■"/>
              <a:defRPr b="0" i="0" sz="2000" u="none" cap="none" strike="noStrike">
                <a:solidFill>
                  <a:schemeClr val="dk1"/>
                </a:solidFill>
                <a:latin typeface="Open Sans"/>
                <a:ea typeface="Open Sans"/>
                <a:cs typeface="Open Sans"/>
                <a:sym typeface="Open Sans"/>
              </a:defRPr>
            </a:lvl5pPr>
            <a:lvl6pPr indent="-317500" lvl="5" marL="2743200" marR="0" rtl="0" algn="l">
              <a:spcBef>
                <a:spcPts val="400"/>
              </a:spcBef>
              <a:spcAft>
                <a:spcPts val="0"/>
              </a:spcAft>
              <a:buClr>
                <a:srgbClr val="4D7798"/>
              </a:buClr>
              <a:buSzPts val="1400"/>
              <a:buFont typeface="Noto Sans Symbols"/>
              <a:buChar char="■"/>
              <a:defRPr b="0" i="0" sz="2000" u="none" cap="none" strike="noStrike">
                <a:solidFill>
                  <a:schemeClr val="lt1"/>
                </a:solidFill>
                <a:latin typeface="Arial"/>
                <a:ea typeface="Arial"/>
                <a:cs typeface="Arial"/>
                <a:sym typeface="Arial"/>
              </a:defRPr>
            </a:lvl6pPr>
            <a:lvl7pPr indent="-317500" lvl="6" marL="3200400" marR="0" rtl="0" algn="l">
              <a:spcBef>
                <a:spcPts val="400"/>
              </a:spcBef>
              <a:spcAft>
                <a:spcPts val="0"/>
              </a:spcAft>
              <a:buClr>
                <a:srgbClr val="4D7798"/>
              </a:buClr>
              <a:buSzPts val="1400"/>
              <a:buFont typeface="Noto Sans Symbols"/>
              <a:buChar char="■"/>
              <a:defRPr b="0" i="0" sz="2000" u="none" cap="none" strike="noStrike">
                <a:solidFill>
                  <a:schemeClr val="lt1"/>
                </a:solidFill>
                <a:latin typeface="Arial"/>
                <a:ea typeface="Arial"/>
                <a:cs typeface="Arial"/>
                <a:sym typeface="Arial"/>
              </a:defRPr>
            </a:lvl7pPr>
            <a:lvl8pPr indent="-317500" lvl="7" marL="3657600" marR="0" rtl="0" algn="l">
              <a:spcBef>
                <a:spcPts val="400"/>
              </a:spcBef>
              <a:spcAft>
                <a:spcPts val="0"/>
              </a:spcAft>
              <a:buClr>
                <a:srgbClr val="4D7798"/>
              </a:buClr>
              <a:buSzPts val="1400"/>
              <a:buFont typeface="Noto Sans Symbols"/>
              <a:buChar char="■"/>
              <a:defRPr b="0" i="0" sz="2000" u="none" cap="none" strike="noStrike">
                <a:solidFill>
                  <a:schemeClr val="lt1"/>
                </a:solidFill>
                <a:latin typeface="Arial"/>
                <a:ea typeface="Arial"/>
                <a:cs typeface="Arial"/>
                <a:sym typeface="Arial"/>
              </a:defRPr>
            </a:lvl8pPr>
            <a:lvl9pPr indent="-317500" lvl="8" marL="4114800" marR="0" rtl="0" algn="l">
              <a:spcBef>
                <a:spcPts val="400"/>
              </a:spcBef>
              <a:spcAft>
                <a:spcPts val="0"/>
              </a:spcAft>
              <a:buClr>
                <a:srgbClr val="4D7798"/>
              </a:buClr>
              <a:buSzPts val="1400"/>
              <a:buFont typeface="Noto Sans Symbols"/>
              <a:buChar char="■"/>
              <a:defRPr b="0" i="0" sz="2000" u="none" cap="none" strike="noStrike">
                <a:solidFill>
                  <a:schemeClr val="lt1"/>
                </a:solidFill>
                <a:latin typeface="Arial"/>
                <a:ea typeface="Arial"/>
                <a:cs typeface="Arial"/>
                <a:sym typeface="Arial"/>
              </a:defRPr>
            </a:lvl9pPr>
          </a:lstStyle>
          <a:p/>
        </p:txBody>
      </p:sp>
      <p:pic>
        <p:nvPicPr>
          <p:cNvPr id="12" name="Google Shape;12;p1"/>
          <p:cNvPicPr preferRelativeResize="0"/>
          <p:nvPr/>
        </p:nvPicPr>
        <p:blipFill rotWithShape="1">
          <a:blip r:embed="rId3">
            <a:alphaModFix/>
          </a:blip>
          <a:srcRect b="0" l="0" r="0" t="0"/>
          <a:stretch/>
        </p:blipFill>
        <p:spPr>
          <a:xfrm>
            <a:off x="0" y="4857750"/>
            <a:ext cx="6857999" cy="32027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4"/>
          <p:cNvSpPr txBox="1"/>
          <p:nvPr>
            <p:ph type="ctrTitle"/>
          </p:nvPr>
        </p:nvSpPr>
        <p:spPr>
          <a:xfrm>
            <a:off x="914400" y="1302544"/>
            <a:ext cx="7315200" cy="583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sz="2600"/>
              <a:t>Starting a Gifted Youth Program in your Group</a:t>
            </a:r>
            <a:endParaRPr sz="2600"/>
          </a:p>
        </p:txBody>
      </p:sp>
      <p:sp>
        <p:nvSpPr>
          <p:cNvPr id="79" name="Google Shape;79;p14"/>
          <p:cNvSpPr txBox="1"/>
          <p:nvPr>
            <p:ph idx="1" type="subTitle"/>
          </p:nvPr>
        </p:nvSpPr>
        <p:spPr>
          <a:xfrm>
            <a:off x="914400" y="2057400"/>
            <a:ext cx="6400800" cy="457200"/>
          </a:xfrm>
          <a:prstGeom prst="rect">
            <a:avLst/>
          </a:prstGeom>
        </p:spPr>
        <p:txBody>
          <a:bodyPr anchorCtr="0" anchor="t" bIns="45700" lIns="91425" spcFirstLastPara="1" rIns="91425" wrap="square" tIns="45700">
            <a:noAutofit/>
          </a:bodyPr>
          <a:lstStyle/>
          <a:p>
            <a:pPr indent="0" lvl="0" marL="0" rtl="0" algn="l">
              <a:spcBef>
                <a:spcPts val="48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3"/>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Member </a:t>
            </a:r>
            <a:r>
              <a:rPr b="1" lang="en"/>
              <a:t>Volunteers</a:t>
            </a:r>
            <a:endParaRPr b="1"/>
          </a:p>
        </p:txBody>
      </p:sp>
      <p:sp>
        <p:nvSpPr>
          <p:cNvPr id="133" name="Google Shape;133;p23"/>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May host and organize events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No administrative duties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No direct access to YM reports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Background check is required</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Appointed by the GYC</a:t>
            </a:r>
            <a:r>
              <a:rPr lang="en" sz="2400">
                <a:latin typeface="Open Sans"/>
                <a:ea typeface="Open Sans"/>
                <a:cs typeface="Open Sans"/>
                <a:sym typeface="Open Sans"/>
              </a:rPr>
              <a:t> and, indirectly, the LocSec who notifies the National Office that they have approval to serve</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Report to the GYC</a:t>
            </a:r>
            <a:endParaRPr sz="2400">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Parent </a:t>
            </a:r>
            <a:r>
              <a:rPr b="1" lang="en"/>
              <a:t>Volunteers</a:t>
            </a:r>
            <a:endParaRPr b="1"/>
          </a:p>
        </p:txBody>
      </p:sp>
      <p:sp>
        <p:nvSpPr>
          <p:cNvPr id="139" name="Google Shape;139;p24"/>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Nonmember parents of current Young Mensans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Not a position or office in Mensa</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Appointed by the GYC </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Background check is required</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May host and organize events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No access to YM reports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Status will terminate once the parent no longer has a child under 18 who is a current member of Mensa</a:t>
            </a:r>
            <a:endParaRPr sz="2400">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5"/>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GYC Responsibilities</a:t>
            </a:r>
            <a:endParaRPr b="1"/>
          </a:p>
        </p:txBody>
      </p:sp>
      <p:sp>
        <p:nvSpPr>
          <p:cNvPr id="145" name="Google Shape;145;p25"/>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55600" lvl="0" marL="457200" rtl="0" algn="l">
              <a:spcBef>
                <a:spcPts val="640"/>
              </a:spcBef>
              <a:spcAft>
                <a:spcPts val="0"/>
              </a:spcAft>
              <a:buSzPts val="2000"/>
              <a:buFont typeface="Open Sans"/>
              <a:buChar char="■"/>
            </a:pPr>
            <a:r>
              <a:rPr lang="en" sz="2000">
                <a:latin typeface="Open Sans"/>
                <a:ea typeface="Open Sans"/>
                <a:cs typeface="Open Sans"/>
                <a:sym typeface="Open Sans"/>
              </a:rPr>
              <a:t>Plan and hold face-to-face GYP events, preferably monthly, but at least once per calendar year</a:t>
            </a:r>
            <a:endParaRPr sz="2000">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lang="en" sz="2000">
                <a:latin typeface="Open Sans"/>
                <a:ea typeface="Open Sans"/>
                <a:cs typeface="Open Sans"/>
                <a:sym typeface="Open Sans"/>
              </a:rPr>
              <a:t>Submit an article for every issue of the local group’s newsletter </a:t>
            </a:r>
            <a:endParaRPr sz="2000">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lang="en" sz="2000">
                <a:latin typeface="Open Sans"/>
                <a:ea typeface="Open Sans"/>
                <a:cs typeface="Open Sans"/>
                <a:sym typeface="Open Sans"/>
              </a:rPr>
              <a:t>Determine the responsibilities of other GYP Team members and supervise their activities.</a:t>
            </a:r>
            <a:endParaRPr sz="2000">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lang="en" sz="2000">
                <a:latin typeface="Open Sans"/>
                <a:ea typeface="Open Sans"/>
                <a:cs typeface="Open Sans"/>
                <a:sym typeface="Open Sans"/>
              </a:rPr>
              <a:t>Let the parents/guardians of YMs know what services are provided and how they can assist</a:t>
            </a:r>
            <a:endParaRPr sz="2000">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lang="en" sz="2000">
                <a:latin typeface="Open Sans"/>
                <a:ea typeface="Open Sans"/>
                <a:cs typeface="Open Sans"/>
                <a:sym typeface="Open Sans"/>
              </a:rPr>
              <a:t>Become familiar with local, state, and national organizations providing support for children and get to know their leaders </a:t>
            </a:r>
            <a:endParaRPr sz="2000">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lang="en" sz="2000">
                <a:latin typeface="Open Sans"/>
                <a:ea typeface="Open Sans"/>
                <a:cs typeface="Open Sans"/>
                <a:sym typeface="Open Sans"/>
              </a:rPr>
              <a:t>Learn what efforts regarding gifted youth and gifted education are underway in their local and state governments </a:t>
            </a:r>
            <a:endParaRPr sz="2000">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GYC Responsibilities</a:t>
            </a:r>
            <a:endParaRPr b="1"/>
          </a:p>
        </p:txBody>
      </p:sp>
      <p:sp>
        <p:nvSpPr>
          <p:cNvPr id="151" name="Google Shape;151;p26"/>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rPr lang="en" sz="2400">
                <a:latin typeface="Open Sans"/>
                <a:ea typeface="Open Sans"/>
                <a:cs typeface="Open Sans"/>
                <a:sym typeface="Open Sans"/>
              </a:rPr>
              <a:t>New GYCs should also:</a:t>
            </a:r>
            <a:endParaRPr sz="2400">
              <a:latin typeface="Open Sans"/>
              <a:ea typeface="Open Sans"/>
              <a:cs typeface="Open Sans"/>
              <a:sym typeface="Open Sans"/>
            </a:endParaRPr>
          </a:p>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Write an article for their local group newsletter introducing themselves and providing contact information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Outline goals or ideas and request input from YMs and their families</a:t>
            </a:r>
            <a:endParaRPr sz="2400">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ph type="title"/>
          </p:nvPr>
        </p:nvSpPr>
        <p:spPr>
          <a:xfrm>
            <a:off x="722313" y="3305175"/>
            <a:ext cx="7772400" cy="10215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
              <a:t>Conducting a Gifted Youth Program</a:t>
            </a:r>
            <a:endParaRPr/>
          </a:p>
        </p:txBody>
      </p:sp>
      <p:sp>
        <p:nvSpPr>
          <p:cNvPr id="157" name="Google Shape;157;p27"/>
          <p:cNvSpPr txBox="1"/>
          <p:nvPr>
            <p:ph idx="1" type="body"/>
          </p:nvPr>
        </p:nvSpPr>
        <p:spPr>
          <a:xfrm>
            <a:off x="722313" y="2180035"/>
            <a:ext cx="7772400" cy="1125000"/>
          </a:xfrm>
          <a:prstGeom prst="rect">
            <a:avLst/>
          </a:prstGeom>
        </p:spPr>
        <p:txBody>
          <a:bodyPr anchorCtr="0" anchor="b" bIns="45700" lIns="91425" spcFirstLastPara="1" rIns="91425" wrap="square" tIns="45700">
            <a:noAutofit/>
          </a:bodyPr>
          <a:lstStyle/>
          <a:p>
            <a:pPr indent="0" lvl="0" marL="0" rtl="0" algn="l">
              <a:spcBef>
                <a:spcPts val="4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8"/>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Funding</a:t>
            </a:r>
            <a:endParaRPr b="1"/>
          </a:p>
        </p:txBody>
      </p:sp>
      <p:sp>
        <p:nvSpPr>
          <p:cNvPr id="163" name="Google Shape;163;p28"/>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Local</a:t>
            </a:r>
            <a:r>
              <a:rPr lang="en" sz="2400">
                <a:latin typeface="Open Sans"/>
                <a:ea typeface="Open Sans"/>
                <a:cs typeface="Open Sans"/>
                <a:sym typeface="Open Sans"/>
              </a:rPr>
              <a:t> Group budget</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RVC funds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Participation fees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Mini grants</a:t>
            </a:r>
            <a:endParaRPr sz="2400">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9"/>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Foundation Mini Grants</a:t>
            </a:r>
            <a:endParaRPr b="1"/>
          </a:p>
        </p:txBody>
      </p:sp>
      <p:sp>
        <p:nvSpPr>
          <p:cNvPr id="169" name="Google Shape;169;p29"/>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Local groups may receive one mini-grant of up to $200 per fiscal year</a:t>
            </a:r>
            <a:endParaRPr sz="2400">
              <a:solidFill>
                <a:srgbClr val="000000"/>
              </a:solidFill>
              <a:latin typeface="Arial"/>
              <a:ea typeface="Arial"/>
              <a:cs typeface="Arial"/>
              <a:sym typeface="Arial"/>
            </a:endParaRPr>
          </a:p>
          <a:p>
            <a:pPr indent="-381000" lvl="0" marL="45720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It is a matching grant.</a:t>
            </a:r>
            <a:endParaRPr sz="2400">
              <a:solidFill>
                <a:srgbClr val="000000"/>
              </a:solidFill>
              <a:latin typeface="Arial"/>
              <a:ea typeface="Arial"/>
              <a:cs typeface="Arial"/>
              <a:sym typeface="Arial"/>
            </a:endParaRPr>
          </a:p>
          <a:p>
            <a:pPr indent="-381000" lvl="0" marL="45720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Grant money can be used for expenses, including admissions, speaker and program fees, certain transportation costs, books/publications, copying, equipment and supplies. </a:t>
            </a:r>
            <a:endParaRPr sz="2400">
              <a:solidFill>
                <a:srgbClr val="000000"/>
              </a:solidFill>
              <a:latin typeface="Arial"/>
              <a:ea typeface="Arial"/>
              <a:cs typeface="Arial"/>
              <a:sym typeface="Arial"/>
            </a:endParaRPr>
          </a:p>
          <a:p>
            <a:pPr indent="-381000" lvl="0" marL="45720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 brief summary report is due within 30 days of the activity</a:t>
            </a:r>
            <a:endParaRPr sz="2400">
              <a:solidFill>
                <a:srgbClr val="000000"/>
              </a:solidFill>
              <a:latin typeface="Arial"/>
              <a:ea typeface="Arial"/>
              <a:cs typeface="Arial"/>
              <a:sym typeface="Arial"/>
            </a:endParaRPr>
          </a:p>
          <a:p>
            <a:pPr indent="-381000" lvl="0" marL="457200" rtl="0" algn="l">
              <a:spcBef>
                <a:spcPts val="0"/>
              </a:spcBef>
              <a:spcAft>
                <a:spcPts val="0"/>
              </a:spcAft>
              <a:buClr>
                <a:srgbClr val="000000"/>
              </a:buClr>
              <a:buSzPts val="2400"/>
              <a:buFont typeface="Arial"/>
              <a:buChar char="■"/>
            </a:pPr>
            <a:r>
              <a:rPr lang="en" sz="2400">
                <a:solidFill>
                  <a:srgbClr val="000000"/>
                </a:solidFill>
                <a:latin typeface="Arial"/>
                <a:ea typeface="Arial"/>
                <a:cs typeface="Arial"/>
                <a:sym typeface="Arial"/>
              </a:rPr>
              <a:t>Application instructions and materials are on the website. </a:t>
            </a:r>
            <a:endParaRPr sz="240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30"/>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Event Planning</a:t>
            </a:r>
            <a:endParaRPr b="1"/>
          </a:p>
        </p:txBody>
      </p:sp>
      <p:sp>
        <p:nvSpPr>
          <p:cNvPr id="175" name="Google Shape;175;p30"/>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Events at public venues </a:t>
            </a:r>
            <a:r>
              <a:rPr lang="en" sz="1600">
                <a:latin typeface="Open Sans"/>
                <a:ea typeface="Open Sans"/>
                <a:cs typeface="Open Sans"/>
                <a:sym typeface="Open Sans"/>
              </a:rPr>
              <a:t>(such as zoos, arboretums, historical farms, outdoor education centers, aquariums, botanical gardens, children’s museums, natural history museums, science museums, planetariums, miniature golf courses, bowling alleys, skating rinks, tours of factories, radio stations, local theater, library events, laser tag, escape rooms)</a:t>
            </a:r>
            <a:endParaRPr sz="16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Original programming </a:t>
            </a:r>
            <a:r>
              <a:rPr lang="en" sz="1600">
                <a:latin typeface="Open Sans"/>
                <a:ea typeface="Open Sans"/>
                <a:cs typeface="Open Sans"/>
                <a:sym typeface="Open Sans"/>
              </a:rPr>
              <a:t>(such as games day/night, puzzle day/night, movie night/afternoon around a theme, holiday brunch or picnic, book group, writer/author workshop, inventors’ day, take-it-apart workshop, art projects, kite flying, gamer party for teens, Role-Playing Games especially if you can recruit an experienced dungeon master, ice cream social)</a:t>
            </a:r>
            <a:endParaRPr sz="16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Family events</a:t>
            </a:r>
            <a:endParaRPr sz="2400">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1"/>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Gifted Youth Events</a:t>
            </a:r>
            <a:endParaRPr b="1"/>
          </a:p>
        </p:txBody>
      </p:sp>
      <p:sp>
        <p:nvSpPr>
          <p:cNvPr id="181" name="Google Shape;181;p31"/>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rPr lang="en" sz="2600">
                <a:latin typeface="Open Sans"/>
                <a:ea typeface="Open Sans"/>
                <a:cs typeface="Open Sans"/>
                <a:sym typeface="Open Sans"/>
              </a:rPr>
              <a:t>The GYC is not required to attend every GYP event. However, every GYP event must have at least two unrelated adults present, with at least one having a current GYP background check. Parents and guardians are always welcome; in many cases their presence is required. </a:t>
            </a:r>
            <a:endParaRPr sz="2600">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2"/>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Being a resource to families</a:t>
            </a:r>
            <a:endParaRPr b="1"/>
          </a:p>
        </p:txBody>
      </p:sp>
      <p:sp>
        <p:nvSpPr>
          <p:cNvPr id="187" name="Google Shape;187;p32"/>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Collect and regularly update resources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Prepare some standard responses to email requests for information on Mensa and how to join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Be familiar with what Mensa offers gifted youth</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If possible, create a web page on the local group’s website; discuss this with the local group’s webmaster</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When referring parents/guardians to local resources, GYCs should disclaim any endorsement by Mensa</a:t>
            </a:r>
            <a:endParaRPr sz="24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Mensa and Gifted Youth</a:t>
            </a:r>
            <a:endParaRPr b="1"/>
          </a:p>
        </p:txBody>
      </p:sp>
      <p:sp>
        <p:nvSpPr>
          <p:cNvPr id="85" name="Google Shape;85;p15"/>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lnSpc>
                <a:spcPct val="95000"/>
              </a:lnSpc>
              <a:spcBef>
                <a:spcPts val="640"/>
              </a:spcBef>
              <a:spcAft>
                <a:spcPts val="0"/>
              </a:spcAft>
              <a:buSzPts val="852"/>
              <a:buNone/>
            </a:pPr>
            <a:r>
              <a:rPr lang="en" sz="2405">
                <a:latin typeface="Open Sans"/>
                <a:ea typeface="Open Sans"/>
                <a:cs typeface="Open Sans"/>
                <a:sym typeface="Open Sans"/>
              </a:rPr>
              <a:t>American Mensa can furnish a supportive and stimulating environment for:</a:t>
            </a:r>
            <a:endParaRPr sz="2405">
              <a:latin typeface="Open Sans"/>
              <a:ea typeface="Open Sans"/>
              <a:cs typeface="Open Sans"/>
              <a:sym typeface="Open Sans"/>
            </a:endParaRPr>
          </a:p>
          <a:p>
            <a:pPr indent="-381317" lvl="0" marL="457200" rtl="0" algn="l">
              <a:lnSpc>
                <a:spcPct val="95000"/>
              </a:lnSpc>
              <a:spcBef>
                <a:spcPts val="640"/>
              </a:spcBef>
              <a:spcAft>
                <a:spcPts val="0"/>
              </a:spcAft>
              <a:buSzPts val="2405"/>
              <a:buChar char="■"/>
            </a:pPr>
            <a:r>
              <a:rPr lang="en" sz="2405">
                <a:latin typeface="Open Sans"/>
                <a:ea typeface="Open Sans"/>
                <a:cs typeface="Open Sans"/>
                <a:sym typeface="Open Sans"/>
              </a:rPr>
              <a:t>Young Mensans (members of Mensa under 18)</a:t>
            </a:r>
            <a:endParaRPr sz="2405">
              <a:latin typeface="Open Sans"/>
              <a:ea typeface="Open Sans"/>
              <a:cs typeface="Open Sans"/>
              <a:sym typeface="Open Sans"/>
            </a:endParaRPr>
          </a:p>
          <a:p>
            <a:pPr indent="-381317" lvl="0" marL="457200" rtl="0" algn="l">
              <a:lnSpc>
                <a:spcPct val="95000"/>
              </a:lnSpc>
              <a:spcBef>
                <a:spcPts val="0"/>
              </a:spcBef>
              <a:spcAft>
                <a:spcPts val="0"/>
              </a:spcAft>
              <a:buSzPts val="2405"/>
              <a:buChar char="■"/>
            </a:pPr>
            <a:r>
              <a:rPr lang="en" sz="2405">
                <a:latin typeface="Open Sans"/>
                <a:ea typeface="Open Sans"/>
                <a:cs typeface="Open Sans"/>
                <a:sym typeface="Open Sans"/>
              </a:rPr>
              <a:t>Young relatives of Mensa members</a:t>
            </a:r>
            <a:endParaRPr sz="2405">
              <a:latin typeface="Open Sans"/>
              <a:ea typeface="Open Sans"/>
              <a:cs typeface="Open Sans"/>
              <a:sym typeface="Open Sans"/>
            </a:endParaRPr>
          </a:p>
          <a:p>
            <a:pPr indent="-381317" lvl="0" marL="457200" rtl="0" algn="l">
              <a:lnSpc>
                <a:spcPct val="95000"/>
              </a:lnSpc>
              <a:spcBef>
                <a:spcPts val="0"/>
              </a:spcBef>
              <a:spcAft>
                <a:spcPts val="0"/>
              </a:spcAft>
              <a:buSzPts val="2405"/>
              <a:buChar char="■"/>
            </a:pPr>
            <a:r>
              <a:rPr lang="en" sz="2405">
                <a:latin typeface="Open Sans"/>
                <a:ea typeface="Open Sans"/>
                <a:cs typeface="Open Sans"/>
                <a:sym typeface="Open Sans"/>
              </a:rPr>
              <a:t>Nonmember friends of Young Mensans</a:t>
            </a:r>
            <a:endParaRPr sz="2405">
              <a:latin typeface="Open Sans"/>
              <a:ea typeface="Open Sans"/>
              <a:cs typeface="Open Sans"/>
              <a:sym typeface="Open Sans"/>
            </a:endParaRPr>
          </a:p>
          <a:p>
            <a:pPr indent="0" lvl="0" marL="0" rtl="0" algn="l">
              <a:lnSpc>
                <a:spcPct val="95000"/>
              </a:lnSpc>
              <a:spcBef>
                <a:spcPts val="640"/>
              </a:spcBef>
              <a:spcAft>
                <a:spcPts val="0"/>
              </a:spcAft>
              <a:buNone/>
            </a:pPr>
            <a:r>
              <a:t/>
            </a:r>
            <a:endParaRPr sz="2405">
              <a:latin typeface="Open Sans"/>
              <a:ea typeface="Open Sans"/>
              <a:cs typeface="Open Sans"/>
              <a:sym typeface="Open Sans"/>
            </a:endParaRPr>
          </a:p>
          <a:p>
            <a:pPr indent="0" lvl="0" marL="0" rtl="0" algn="l">
              <a:lnSpc>
                <a:spcPct val="95000"/>
              </a:lnSpc>
              <a:spcBef>
                <a:spcPts val="640"/>
              </a:spcBef>
              <a:spcAft>
                <a:spcPts val="0"/>
              </a:spcAft>
              <a:buNone/>
            </a:pPr>
            <a:r>
              <a:rPr lang="en" sz="2405">
                <a:latin typeface="Open Sans"/>
                <a:ea typeface="Open Sans"/>
                <a:cs typeface="Open Sans"/>
                <a:sym typeface="Open Sans"/>
              </a:rPr>
              <a:t>How does a young person qualify for Mensa?</a:t>
            </a:r>
            <a:endParaRPr sz="2405">
              <a:latin typeface="Open Sans"/>
              <a:ea typeface="Open Sans"/>
              <a:cs typeface="Open Sans"/>
              <a:sym typeface="Open Sans"/>
            </a:endParaRPr>
          </a:p>
          <a:p>
            <a:pPr indent="-381317" lvl="0" marL="457200" rtl="0" algn="l">
              <a:lnSpc>
                <a:spcPct val="95000"/>
              </a:lnSpc>
              <a:spcBef>
                <a:spcPts val="640"/>
              </a:spcBef>
              <a:spcAft>
                <a:spcPts val="0"/>
              </a:spcAft>
              <a:buSzPts val="2405"/>
              <a:buChar char="■"/>
            </a:pPr>
            <a:r>
              <a:rPr lang="en" sz="2405">
                <a:latin typeface="Open Sans"/>
                <a:ea typeface="Open Sans"/>
                <a:cs typeface="Open Sans"/>
                <a:sym typeface="Open Sans"/>
              </a:rPr>
              <a:t>Admission test for people 14 and older</a:t>
            </a:r>
            <a:endParaRPr sz="2405">
              <a:latin typeface="Open Sans"/>
              <a:ea typeface="Open Sans"/>
              <a:cs typeface="Open Sans"/>
              <a:sym typeface="Open Sans"/>
            </a:endParaRPr>
          </a:p>
          <a:p>
            <a:pPr indent="-381317" lvl="0" marL="457200" rtl="0" algn="l">
              <a:lnSpc>
                <a:spcPct val="95000"/>
              </a:lnSpc>
              <a:spcBef>
                <a:spcPts val="0"/>
              </a:spcBef>
              <a:spcAft>
                <a:spcPts val="0"/>
              </a:spcAft>
              <a:buSzPts val="2405"/>
              <a:buChar char="■"/>
            </a:pPr>
            <a:r>
              <a:rPr lang="en" sz="2405">
                <a:latin typeface="Open Sans"/>
                <a:ea typeface="Open Sans"/>
                <a:cs typeface="Open Sans"/>
                <a:sym typeface="Open Sans"/>
              </a:rPr>
              <a:t>Prior evidence </a:t>
            </a:r>
            <a:endParaRPr sz="2405">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3"/>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Communications</a:t>
            </a:r>
            <a:endParaRPr b="1"/>
          </a:p>
        </p:txBody>
      </p:sp>
      <p:sp>
        <p:nvSpPr>
          <p:cNvPr id="193" name="Google Shape;193;p33"/>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Young Mensan reports</a:t>
            </a:r>
            <a:endParaRPr sz="2400">
              <a:latin typeface="Open Sans"/>
              <a:ea typeface="Open Sans"/>
              <a:cs typeface="Open Sans"/>
              <a:sym typeface="Open Sans"/>
            </a:endParaRPr>
          </a:p>
          <a:p>
            <a:pPr indent="-381000" lvl="1" marL="914400" rtl="0" algn="l">
              <a:spcBef>
                <a:spcPts val="0"/>
              </a:spcBef>
              <a:spcAft>
                <a:spcPts val="0"/>
              </a:spcAft>
              <a:buSzPts val="2400"/>
              <a:buFont typeface="Open Sans"/>
              <a:buChar char="■"/>
            </a:pPr>
            <a:r>
              <a:rPr lang="en" sz="2400">
                <a:latin typeface="Open Sans"/>
                <a:ea typeface="Open Sans"/>
                <a:cs typeface="Open Sans"/>
                <a:sym typeface="Open Sans"/>
              </a:rPr>
              <a:t>Accessible only by the GYC, AGYC, cleared LocSec</a:t>
            </a:r>
            <a:endParaRPr sz="2400">
              <a:latin typeface="Open Sans"/>
              <a:ea typeface="Open Sans"/>
              <a:cs typeface="Open Sans"/>
              <a:sym typeface="Open Sans"/>
            </a:endParaRPr>
          </a:p>
          <a:p>
            <a:pPr indent="-381000" lvl="1" marL="914400" rtl="0" algn="l">
              <a:spcBef>
                <a:spcPts val="0"/>
              </a:spcBef>
              <a:spcAft>
                <a:spcPts val="0"/>
              </a:spcAft>
              <a:buSzPts val="2400"/>
              <a:buFont typeface="Open Sans"/>
              <a:buChar char="■"/>
            </a:pPr>
            <a:r>
              <a:rPr lang="en" sz="2400">
                <a:latin typeface="Open Sans"/>
                <a:ea typeface="Open Sans"/>
                <a:cs typeface="Open Sans"/>
                <a:sym typeface="Open Sans"/>
              </a:rPr>
              <a:t>These reports may not be copied, reprinted, or forwarded, except to a cleared Member Volunteer or Parent Volunteer.</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Personal communication (emails, phone, mail)</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Newsletter column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Social media</a:t>
            </a:r>
            <a:endParaRPr sz="2400">
              <a:latin typeface="Open Sans"/>
              <a:ea typeface="Open Sans"/>
              <a:cs typeface="Open Sans"/>
              <a:sym typeface="Open Sans"/>
            </a:endParaRPr>
          </a:p>
          <a:p>
            <a:pPr indent="0" lvl="0" marL="0" rtl="0" algn="l">
              <a:spcBef>
                <a:spcPts val="640"/>
              </a:spcBef>
              <a:spcAft>
                <a:spcPts val="0"/>
              </a:spcAft>
              <a:buNone/>
            </a:pPr>
            <a:r>
              <a:t/>
            </a:r>
            <a:endParaRPr sz="2400">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4"/>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Building membership</a:t>
            </a:r>
            <a:endParaRPr b="1"/>
          </a:p>
        </p:txBody>
      </p:sp>
      <p:sp>
        <p:nvSpPr>
          <p:cNvPr id="199" name="Google Shape;199;p34"/>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lnSpc>
                <a:spcPct val="150000"/>
              </a:lnSpc>
              <a:spcBef>
                <a:spcPts val="640"/>
              </a:spcBef>
              <a:spcAft>
                <a:spcPts val="0"/>
              </a:spcAft>
              <a:buSzPts val="2400"/>
              <a:buFont typeface="Open Sans"/>
              <a:buChar char="■"/>
            </a:pPr>
            <a:r>
              <a:rPr lang="en" sz="2400">
                <a:latin typeface="Open Sans"/>
                <a:ea typeface="Open Sans"/>
                <a:cs typeface="Open Sans"/>
                <a:sym typeface="Open Sans"/>
              </a:rPr>
              <a:t>Word of mouth</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Distribute marketing materials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Proctors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Work </a:t>
            </a:r>
            <a:r>
              <a:rPr lang="en" sz="2400">
                <a:latin typeface="Open Sans"/>
                <a:ea typeface="Open Sans"/>
                <a:cs typeface="Open Sans"/>
                <a:sym typeface="Open Sans"/>
              </a:rPr>
              <a:t>with Local Group Publicity</a:t>
            </a:r>
            <a:r>
              <a:rPr lang="en" sz="2400">
                <a:latin typeface="Open Sans"/>
                <a:ea typeface="Open Sans"/>
                <a:cs typeface="Open Sans"/>
                <a:sym typeface="Open Sans"/>
              </a:rPr>
              <a:t> Coordinator </a:t>
            </a:r>
            <a:endParaRPr sz="2400">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5"/>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Child Protection</a:t>
            </a:r>
            <a:endParaRPr b="1"/>
          </a:p>
        </p:txBody>
      </p:sp>
      <p:sp>
        <p:nvSpPr>
          <p:cNvPr id="205" name="Google Shape;205;p35"/>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Children require a higher standard of care than adults. The degree of vulnerability depends upon the child’s age and capabilities, both mental and physical. Remember: Gifted Youth are children first, and they do not possess insight built through experience.</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Care must be taken to limit the potential for adult-to-child harm and child-to-child harm.</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Strategies to protect children from harm also protect volunteer adults from false accusations of abuse. </a:t>
            </a:r>
            <a:endParaRPr sz="2400">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6"/>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Parental Responsibility</a:t>
            </a:r>
            <a:endParaRPr b="1"/>
          </a:p>
        </p:txBody>
      </p:sp>
      <p:sp>
        <p:nvSpPr>
          <p:cNvPr id="211" name="Google Shape;211;p36"/>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rPr lang="en" sz="2200">
                <a:latin typeface="Open Sans"/>
                <a:ea typeface="Open Sans"/>
                <a:cs typeface="Open Sans"/>
                <a:sym typeface="Open Sans"/>
              </a:rPr>
              <a:t>Parents or guardians are, at all times, responsible for their children at any Mensa event, whether or not the event is part of the GYP. </a:t>
            </a:r>
            <a:endParaRPr sz="2200">
              <a:latin typeface="Open Sans"/>
              <a:ea typeface="Open Sans"/>
              <a:cs typeface="Open Sans"/>
              <a:sym typeface="Open Sans"/>
            </a:endParaRPr>
          </a:p>
          <a:p>
            <a:pPr indent="0" lvl="0" marL="0" rtl="0" algn="l">
              <a:spcBef>
                <a:spcPts val="640"/>
              </a:spcBef>
              <a:spcAft>
                <a:spcPts val="0"/>
              </a:spcAft>
              <a:buNone/>
            </a:pPr>
            <a:r>
              <a:rPr lang="en" sz="2200">
                <a:latin typeface="Open Sans"/>
                <a:ea typeface="Open Sans"/>
                <a:cs typeface="Open Sans"/>
                <a:sym typeface="Open Sans"/>
              </a:rPr>
              <a:t>For children younger than 12, a parent, guardian, or other adult designated in writing must be present at all times during a GYP event. </a:t>
            </a:r>
            <a:r>
              <a:rPr b="1" lang="en" sz="2200">
                <a:latin typeface="Open Sans"/>
                <a:ea typeface="Open Sans"/>
                <a:cs typeface="Open Sans"/>
                <a:sym typeface="Open Sans"/>
              </a:rPr>
              <a:t>No drop off option is available.</a:t>
            </a:r>
            <a:endParaRPr b="1" sz="2200">
              <a:latin typeface="Open Sans"/>
              <a:ea typeface="Open Sans"/>
              <a:cs typeface="Open Sans"/>
              <a:sym typeface="Open Sans"/>
            </a:endParaRPr>
          </a:p>
          <a:p>
            <a:pPr indent="0" lvl="0" marL="0" rtl="0" algn="l">
              <a:spcBef>
                <a:spcPts val="640"/>
              </a:spcBef>
              <a:spcAft>
                <a:spcPts val="0"/>
              </a:spcAft>
              <a:buNone/>
            </a:pPr>
            <a:r>
              <a:rPr lang="en" sz="2200">
                <a:latin typeface="Open Sans"/>
                <a:ea typeface="Open Sans"/>
                <a:cs typeface="Open Sans"/>
                <a:sym typeface="Open Sans"/>
              </a:rPr>
              <a:t>Parents/guardians must introduce children to the activity leader, share any allergy information, and provide a permission form for each child.</a:t>
            </a:r>
            <a:endParaRPr sz="2200">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7"/>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GYP Policies</a:t>
            </a:r>
            <a:endParaRPr b="1"/>
          </a:p>
        </p:txBody>
      </p:sp>
      <p:sp>
        <p:nvSpPr>
          <p:cNvPr id="217" name="Google Shape;217;p37"/>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68300" lvl="0" marL="457200" rtl="0" algn="l">
              <a:spcBef>
                <a:spcPts val="640"/>
              </a:spcBef>
              <a:spcAft>
                <a:spcPts val="0"/>
              </a:spcAft>
              <a:buSzPts val="2200"/>
              <a:buChar char="■"/>
            </a:pPr>
            <a:r>
              <a:rPr lang="en" sz="2200">
                <a:latin typeface="Open Sans"/>
                <a:ea typeface="Open Sans"/>
                <a:cs typeface="Open Sans"/>
                <a:sym typeface="Open Sans"/>
              </a:rPr>
              <a:t>Every scheduled GYP event must have at least two unrelated adults present, with at least one having a current GYP background check.</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be alone with a child that is not your own.</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pay significantly more attention to any one child than the others.</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No sleepovers are permitted, with the exception of RGs and AGs, at which parents are responsible for their children’s accommodations and overnight supervision.</a:t>
            </a:r>
            <a:endParaRPr sz="2200">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8"/>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38"/>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68300" lvl="0" marL="457200" rtl="0" algn="l">
              <a:spcBef>
                <a:spcPts val="640"/>
              </a:spcBef>
              <a:spcAft>
                <a:spcPts val="0"/>
              </a:spcAft>
              <a:buSzPts val="2200"/>
              <a:buChar char="■"/>
            </a:pPr>
            <a:r>
              <a:rPr lang="en" sz="2200">
                <a:latin typeface="Open Sans"/>
                <a:ea typeface="Open Sans"/>
                <a:cs typeface="Open Sans"/>
                <a:sym typeface="Open Sans"/>
              </a:rPr>
              <a:t>Do not have one-on-one private contact with a child not your own outside the program. This includes text, phone, email, or any other type of communication. Include the parent in any program communication with the child, unless you have explicit parental permission to contact an older child directly.</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Watch what you say. Avoid profanity, adult humor, sexually oriented topics, or adult innuendo.</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drive a child in your car (other than your own child).</a:t>
            </a:r>
            <a:endParaRPr sz="2200">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9"/>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39"/>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68300" lvl="0" marL="457200" rtl="0" algn="l">
              <a:spcBef>
                <a:spcPts val="640"/>
              </a:spcBef>
              <a:spcAft>
                <a:spcPts val="0"/>
              </a:spcAft>
              <a:buSzPts val="2200"/>
              <a:buChar char="■"/>
            </a:pPr>
            <a:r>
              <a:rPr lang="en" sz="2200">
                <a:latin typeface="Open Sans"/>
                <a:ea typeface="Open Sans"/>
                <a:cs typeface="Open Sans"/>
                <a:sym typeface="Open Sans"/>
              </a:rPr>
              <a:t>Do not take pictures of youth in the group without the written permission of the parent.</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post or share any photos without the written permission of the parents of all the children in the images.</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help children go to the restroom. If a child is unable to go to the restroom alone, the parent must remain with the child at all times.</a:t>
            </a:r>
            <a:endParaRPr sz="2200">
              <a:latin typeface="Open Sans"/>
              <a:ea typeface="Open Sans"/>
              <a:cs typeface="Open Sans"/>
              <a:sym typeface="Open Sans"/>
            </a:endParaRPr>
          </a:p>
          <a:p>
            <a:pPr indent="-368300" lvl="0" marL="457200" rtl="0" algn="l">
              <a:spcBef>
                <a:spcPts val="0"/>
              </a:spcBef>
              <a:spcAft>
                <a:spcPts val="0"/>
              </a:spcAft>
              <a:buSzPts val="2200"/>
              <a:buChar char="■"/>
            </a:pPr>
            <a:r>
              <a:rPr lang="en" sz="2200">
                <a:latin typeface="Open Sans"/>
                <a:ea typeface="Open Sans"/>
                <a:cs typeface="Open Sans"/>
                <a:sym typeface="Open Sans"/>
              </a:rPr>
              <a:t>Do not help children change clothes—no matter the reason or issue</a:t>
            </a:r>
            <a:endParaRPr>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0"/>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40"/>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68300" lvl="0" marL="457200" rtl="0" algn="l">
              <a:spcBef>
                <a:spcPts val="640"/>
              </a:spcBef>
              <a:spcAft>
                <a:spcPts val="0"/>
              </a:spcAft>
              <a:buSzPts val="2200"/>
              <a:buChar char="■"/>
            </a:pPr>
            <a:r>
              <a:rPr lang="en" sz="2200">
                <a:latin typeface="Open Sans"/>
                <a:ea typeface="Open Sans"/>
                <a:cs typeface="Open Sans"/>
                <a:sym typeface="Open Sans"/>
              </a:rPr>
              <a:t>It is not the responsibility of the Mensa leader to administer medications. No Mensa volunteer is to give any medication to any child, even with a parent’s permission.</a:t>
            </a:r>
            <a:endParaRPr>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1"/>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Abuse</a:t>
            </a:r>
            <a:endParaRPr b="1"/>
          </a:p>
        </p:txBody>
      </p:sp>
      <p:sp>
        <p:nvSpPr>
          <p:cNvPr id="241" name="Google Shape;241;p41"/>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49250" lvl="0" marL="457200" rtl="0" algn="l">
              <a:spcBef>
                <a:spcPts val="640"/>
              </a:spcBef>
              <a:spcAft>
                <a:spcPts val="0"/>
              </a:spcAft>
              <a:buSzPts val="1900"/>
              <a:buFont typeface="Open Sans"/>
              <a:buChar char="■"/>
            </a:pPr>
            <a:r>
              <a:rPr lang="en" sz="1900">
                <a:latin typeface="Open Sans"/>
                <a:ea typeface="Open Sans"/>
                <a:cs typeface="Open Sans"/>
                <a:sym typeface="Open Sans"/>
              </a:rPr>
              <a:t>Abuse is defined by each jurisdiction. Child maltreatment that can or must be reported to legal authorities includes but is not limited to physical abuse, psychological abuse, neglect, and sexual abuse. </a:t>
            </a:r>
            <a:endParaRPr sz="1900">
              <a:latin typeface="Open Sans"/>
              <a:ea typeface="Open Sans"/>
              <a:cs typeface="Open Sans"/>
              <a:sym typeface="Open Sans"/>
            </a:endParaRPr>
          </a:p>
          <a:p>
            <a:pPr indent="-349250" lvl="0" marL="457200" rtl="0" algn="l">
              <a:spcBef>
                <a:spcPts val="0"/>
              </a:spcBef>
              <a:spcAft>
                <a:spcPts val="0"/>
              </a:spcAft>
              <a:buSzPts val="1900"/>
              <a:buFont typeface="Open Sans"/>
              <a:buChar char="■"/>
            </a:pPr>
            <a:r>
              <a:rPr lang="en" sz="1900">
                <a:latin typeface="Open Sans"/>
                <a:ea typeface="Open Sans"/>
                <a:cs typeface="Open Sans"/>
                <a:sym typeface="Open Sans"/>
              </a:rPr>
              <a:t>If appropriate, the GYC, LocSec, or RG or AG Chair should be notified. </a:t>
            </a:r>
            <a:endParaRPr sz="1900">
              <a:latin typeface="Open Sans"/>
              <a:ea typeface="Open Sans"/>
              <a:cs typeface="Open Sans"/>
              <a:sym typeface="Open Sans"/>
            </a:endParaRPr>
          </a:p>
          <a:p>
            <a:pPr indent="-349250" lvl="0" marL="457200" rtl="0" algn="l">
              <a:spcBef>
                <a:spcPts val="0"/>
              </a:spcBef>
              <a:spcAft>
                <a:spcPts val="0"/>
              </a:spcAft>
              <a:buSzPts val="1900"/>
              <a:buFont typeface="Open Sans"/>
              <a:buChar char="■"/>
            </a:pPr>
            <a:r>
              <a:rPr lang="en" sz="1900">
                <a:latin typeface="Open Sans"/>
                <a:ea typeface="Open Sans"/>
                <a:cs typeface="Open Sans"/>
                <a:sym typeface="Open Sans"/>
              </a:rPr>
              <a:t>If the alleged abuser is not the parent/guardian, the parent/guardian also should be notified immediately. </a:t>
            </a:r>
            <a:endParaRPr sz="1900">
              <a:latin typeface="Open Sans"/>
              <a:ea typeface="Open Sans"/>
              <a:cs typeface="Open Sans"/>
              <a:sym typeface="Open Sans"/>
            </a:endParaRPr>
          </a:p>
          <a:p>
            <a:pPr indent="-349250" lvl="0" marL="457200" rtl="0" algn="l">
              <a:spcBef>
                <a:spcPts val="0"/>
              </a:spcBef>
              <a:spcAft>
                <a:spcPts val="0"/>
              </a:spcAft>
              <a:buSzPts val="1900"/>
              <a:buFont typeface="Open Sans"/>
              <a:buChar char="■"/>
            </a:pPr>
            <a:r>
              <a:rPr lang="en" sz="1900">
                <a:latin typeface="Open Sans"/>
                <a:ea typeface="Open Sans"/>
                <a:cs typeface="Open Sans"/>
                <a:sym typeface="Open Sans"/>
              </a:rPr>
              <a:t>Become familiar with the reporting procedures and child protection contacts in the local area. All jurisdictions have statutes requiring that child abuse be reported. The laws generally require reasonable suspicion and that the report be made in good faith, not that there be absolute proof. There is usually a mandated timeframe within which the report must be made. In general, the sooner, the better.</a:t>
            </a:r>
            <a:endParaRPr sz="1900">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2"/>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Disciplinary Process</a:t>
            </a:r>
            <a:endParaRPr b="1"/>
          </a:p>
        </p:txBody>
      </p:sp>
      <p:sp>
        <p:nvSpPr>
          <p:cNvPr id="247" name="Google Shape;247;p42"/>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rPr lang="en" sz="2400">
                <a:latin typeface="Open Sans"/>
                <a:ea typeface="Open Sans"/>
                <a:cs typeface="Open Sans"/>
                <a:sym typeface="Open Sans"/>
              </a:rPr>
              <a:t>Any participant or the parent/guardian of minor participants may bring allegations of misconduct to the local group, RG or AG, SIG, or AML leadership. Usually, the local GYC or responsible activity leader will investigate these allegations. Action against non-Mensa members is at the discretion of the activity leader and sponsoring group.</a:t>
            </a:r>
            <a:endParaRPr sz="2400">
              <a:latin typeface="Open Sans"/>
              <a:ea typeface="Open Sans"/>
              <a:cs typeface="Open Sans"/>
              <a:sym typeface="Open Sans"/>
            </a:endParaRPr>
          </a:p>
          <a:p>
            <a:pPr indent="0" lvl="0" marL="0" rtl="0" algn="l">
              <a:spcBef>
                <a:spcPts val="640"/>
              </a:spcBef>
              <a:spcAft>
                <a:spcPts val="0"/>
              </a:spcAft>
              <a:buNone/>
            </a:pPr>
            <a:r>
              <a:t/>
            </a:r>
            <a:endParaRPr sz="2400">
              <a:latin typeface="Open Sans"/>
              <a:ea typeface="Open Sans"/>
              <a:cs typeface="Open Sans"/>
              <a:sym typeface="Open Sans"/>
            </a:endParaRPr>
          </a:p>
          <a:p>
            <a:pPr indent="0" lvl="0" marL="0" rtl="0" algn="l">
              <a:spcBef>
                <a:spcPts val="640"/>
              </a:spcBef>
              <a:spcAft>
                <a:spcPts val="0"/>
              </a:spcAft>
              <a:buNone/>
            </a:pPr>
            <a:r>
              <a:rPr lang="en" sz="2400">
                <a:latin typeface="Open Sans"/>
                <a:ea typeface="Open Sans"/>
                <a:cs typeface="Open Sans"/>
                <a:sym typeface="Open Sans"/>
              </a:rPr>
              <a:t>Serious or repeated misbehavior should be discussed with the LocSec, Ombudsman, RVC, or Gifted Youth Committee. </a:t>
            </a:r>
            <a:endParaRPr sz="2400">
              <a:latin typeface="Open Sans"/>
              <a:ea typeface="Open Sans"/>
              <a:cs typeface="Open Sans"/>
              <a:sym typeface="Open Sans"/>
            </a:endParaRPr>
          </a:p>
          <a:p>
            <a:pPr indent="0" lvl="0" marL="0" rtl="0" algn="l">
              <a:spcBef>
                <a:spcPts val="640"/>
              </a:spcBef>
              <a:spcAft>
                <a:spcPts val="0"/>
              </a:spcAft>
              <a:buNone/>
            </a:pPr>
            <a:r>
              <a:t/>
            </a:r>
            <a:endParaRPr sz="2400">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6"/>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Gifted Youth Program S</a:t>
            </a:r>
            <a:r>
              <a:rPr b="1" lang="en"/>
              <a:t>tructure</a:t>
            </a:r>
            <a:endParaRPr b="1"/>
          </a:p>
        </p:txBody>
      </p:sp>
      <p:sp>
        <p:nvSpPr>
          <p:cNvPr id="91" name="Google Shape;91;p16"/>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rPr lang="en" sz="2200">
                <a:latin typeface="Open Sans"/>
                <a:ea typeface="Open Sans"/>
                <a:cs typeface="Open Sans"/>
                <a:sym typeface="Open Sans"/>
              </a:rPr>
              <a:t>International</a:t>
            </a:r>
            <a:endParaRPr sz="2200">
              <a:latin typeface="Open Sans"/>
              <a:ea typeface="Open Sans"/>
              <a:cs typeface="Open Sans"/>
              <a:sym typeface="Open Sans"/>
            </a:endParaRPr>
          </a:p>
          <a:p>
            <a:pPr indent="-307340" lvl="0" marL="457200" rtl="0" algn="l">
              <a:spcBef>
                <a:spcPts val="640"/>
              </a:spcBef>
              <a:spcAft>
                <a:spcPts val="0"/>
              </a:spcAft>
              <a:buSzPts val="1240"/>
              <a:buChar char="■"/>
            </a:pPr>
            <a:r>
              <a:rPr lang="en" sz="2200">
                <a:latin typeface="Open Sans"/>
                <a:ea typeface="Open Sans"/>
                <a:cs typeface="Open Sans"/>
                <a:sym typeface="Open Sans"/>
              </a:rPr>
              <a:t>National Mensa Gifted Youth Programs</a:t>
            </a:r>
            <a:endParaRPr sz="2200">
              <a:latin typeface="Open Sans"/>
              <a:ea typeface="Open Sans"/>
              <a:cs typeface="Open Sans"/>
              <a:sym typeface="Open Sans"/>
            </a:endParaRPr>
          </a:p>
          <a:p>
            <a:pPr indent="-307340" lvl="0" marL="457200" rtl="0" algn="l">
              <a:spcBef>
                <a:spcPts val="0"/>
              </a:spcBef>
              <a:spcAft>
                <a:spcPts val="0"/>
              </a:spcAft>
              <a:buSzPts val="1240"/>
              <a:buChar char="■"/>
            </a:pPr>
            <a:r>
              <a:rPr lang="en" sz="2200">
                <a:latin typeface="Open Sans"/>
                <a:ea typeface="Open Sans"/>
                <a:cs typeface="Open Sans"/>
                <a:sym typeface="Open Sans"/>
              </a:rPr>
              <a:t>International Gifted Youth Committee</a:t>
            </a:r>
            <a:endParaRPr sz="2200">
              <a:latin typeface="Open Sans"/>
              <a:ea typeface="Open Sans"/>
              <a:cs typeface="Open Sans"/>
              <a:sym typeface="Open Sans"/>
            </a:endParaRPr>
          </a:p>
          <a:p>
            <a:pPr indent="0" lvl="0" marL="0" rtl="0" algn="l">
              <a:spcBef>
                <a:spcPts val="640"/>
              </a:spcBef>
              <a:spcAft>
                <a:spcPts val="0"/>
              </a:spcAft>
              <a:buNone/>
            </a:pPr>
            <a:r>
              <a:rPr lang="en" sz="2200">
                <a:latin typeface="Open Sans"/>
                <a:ea typeface="Open Sans"/>
                <a:cs typeface="Open Sans"/>
                <a:sym typeface="Open Sans"/>
              </a:rPr>
              <a:t>National </a:t>
            </a:r>
            <a:endParaRPr sz="2200">
              <a:latin typeface="Open Sans"/>
              <a:ea typeface="Open Sans"/>
              <a:cs typeface="Open Sans"/>
              <a:sym typeface="Open Sans"/>
            </a:endParaRPr>
          </a:p>
          <a:p>
            <a:pPr indent="-307340" lvl="0" marL="457200" rtl="0" algn="l">
              <a:spcBef>
                <a:spcPts val="640"/>
              </a:spcBef>
              <a:spcAft>
                <a:spcPts val="0"/>
              </a:spcAft>
              <a:buSzPts val="1240"/>
              <a:buChar char="■"/>
            </a:pPr>
            <a:r>
              <a:rPr lang="en" sz="2200">
                <a:latin typeface="Open Sans"/>
                <a:ea typeface="Open Sans"/>
                <a:cs typeface="Open Sans"/>
                <a:sym typeface="Open Sans"/>
              </a:rPr>
              <a:t>American Mensa</a:t>
            </a:r>
            <a:endParaRPr sz="2200">
              <a:latin typeface="Open Sans"/>
              <a:ea typeface="Open Sans"/>
              <a:cs typeface="Open Sans"/>
              <a:sym typeface="Open Sans"/>
            </a:endParaRPr>
          </a:p>
          <a:p>
            <a:pPr indent="-307340" lvl="0" marL="457200" rtl="0" algn="l">
              <a:spcBef>
                <a:spcPts val="0"/>
              </a:spcBef>
              <a:spcAft>
                <a:spcPts val="0"/>
              </a:spcAft>
              <a:buSzPts val="1240"/>
              <a:buChar char="■"/>
            </a:pPr>
            <a:r>
              <a:rPr lang="en" sz="2200">
                <a:latin typeface="Open Sans"/>
                <a:ea typeface="Open Sans"/>
                <a:cs typeface="Open Sans"/>
                <a:sym typeface="Open Sans"/>
              </a:rPr>
              <a:t>Mensa Foundation</a:t>
            </a:r>
            <a:endParaRPr sz="2200">
              <a:latin typeface="Open Sans"/>
              <a:ea typeface="Open Sans"/>
              <a:cs typeface="Open Sans"/>
              <a:sym typeface="Open Sans"/>
            </a:endParaRPr>
          </a:p>
          <a:p>
            <a:pPr indent="-307340" lvl="0" marL="457200" rtl="0" algn="l">
              <a:spcBef>
                <a:spcPts val="0"/>
              </a:spcBef>
              <a:spcAft>
                <a:spcPts val="0"/>
              </a:spcAft>
              <a:buSzPts val="1240"/>
              <a:buChar char="■"/>
            </a:pPr>
            <a:r>
              <a:rPr lang="en" sz="2200">
                <a:latin typeface="Open Sans"/>
                <a:ea typeface="Open Sans"/>
                <a:cs typeface="Open Sans"/>
                <a:sym typeface="Open Sans"/>
              </a:rPr>
              <a:t>Gifted Youth Program Manager</a:t>
            </a:r>
            <a:endParaRPr sz="2200">
              <a:latin typeface="Open Sans"/>
              <a:ea typeface="Open Sans"/>
              <a:cs typeface="Open Sans"/>
              <a:sym typeface="Open Sans"/>
            </a:endParaRPr>
          </a:p>
          <a:p>
            <a:pPr indent="-307340" lvl="0" marL="457200" rtl="0" algn="l">
              <a:spcBef>
                <a:spcPts val="0"/>
              </a:spcBef>
              <a:spcAft>
                <a:spcPts val="0"/>
              </a:spcAft>
              <a:buSzPts val="1240"/>
              <a:buChar char="■"/>
            </a:pPr>
            <a:r>
              <a:rPr lang="en" sz="2200">
                <a:latin typeface="Open Sans"/>
                <a:ea typeface="Open Sans"/>
                <a:cs typeface="Open Sans"/>
                <a:sym typeface="Open Sans"/>
              </a:rPr>
              <a:t>Gifted Youth Committee</a:t>
            </a:r>
            <a:endParaRPr sz="2200">
              <a:latin typeface="Open Sans"/>
              <a:ea typeface="Open Sans"/>
              <a:cs typeface="Open Sans"/>
              <a:sym typeface="Open Sans"/>
            </a:endParaRPr>
          </a:p>
          <a:p>
            <a:pPr indent="0" lvl="0" marL="0" rtl="0" algn="l">
              <a:spcBef>
                <a:spcPts val="640"/>
              </a:spcBef>
              <a:spcAft>
                <a:spcPts val="0"/>
              </a:spcAft>
              <a:buNone/>
            </a:pPr>
            <a:r>
              <a:rPr lang="en" sz="2200">
                <a:latin typeface="Open Sans"/>
                <a:ea typeface="Open Sans"/>
                <a:cs typeface="Open Sans"/>
                <a:sym typeface="Open Sans"/>
              </a:rPr>
              <a:t>Local Group</a:t>
            </a:r>
            <a:endParaRPr sz="2200">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3"/>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Disciplinary Sanctions</a:t>
            </a:r>
            <a:endParaRPr b="1"/>
          </a:p>
        </p:txBody>
      </p:sp>
      <p:sp>
        <p:nvSpPr>
          <p:cNvPr id="253" name="Google Shape;253;p43"/>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Removal </a:t>
            </a:r>
            <a:r>
              <a:rPr lang="en" sz="2400">
                <a:latin typeface="Open Sans"/>
                <a:ea typeface="Open Sans"/>
                <a:cs typeface="Open Sans"/>
                <a:sym typeface="Open Sans"/>
              </a:rPr>
              <a:t>from the activity</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Informal resolution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Warning</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Probation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Suspension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Expulsion</a:t>
            </a:r>
            <a:endParaRPr sz="2400">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44"/>
          <p:cNvSpPr txBox="1"/>
          <p:nvPr>
            <p:ph type="title"/>
          </p:nvPr>
        </p:nvSpPr>
        <p:spPr>
          <a:xfrm>
            <a:off x="453296" y="503727"/>
            <a:ext cx="8229600" cy="691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Resources</a:t>
            </a:r>
            <a:endParaRPr b="1"/>
          </a:p>
        </p:txBody>
      </p:sp>
      <p:sp>
        <p:nvSpPr>
          <p:cNvPr id="259" name="Google Shape;259;p44"/>
          <p:cNvSpPr txBox="1"/>
          <p:nvPr>
            <p:ph idx="1" type="body"/>
          </p:nvPr>
        </p:nvSpPr>
        <p:spPr>
          <a:xfrm>
            <a:off x="457200" y="1200150"/>
            <a:ext cx="8229600" cy="33945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Mensa Connect community for GYCs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Facebook Group: GYCs supporting GYCs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Gifted Youth Program Handbook</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National Gifted Youth Program Officer</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American Mensa website and Bulletin</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Gifted Youth Committee</a:t>
            </a:r>
            <a:endParaRPr sz="2400">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American Mensa</a:t>
            </a:r>
            <a:endParaRPr b="1"/>
          </a:p>
        </p:txBody>
      </p:sp>
      <p:sp>
        <p:nvSpPr>
          <p:cNvPr id="97" name="Google Shape;97;p17"/>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lnSpc>
                <a:spcPct val="150000"/>
              </a:lnSpc>
              <a:spcBef>
                <a:spcPts val="640"/>
              </a:spcBef>
              <a:spcAft>
                <a:spcPts val="0"/>
              </a:spcAft>
              <a:buSzPts val="2400"/>
              <a:buFont typeface="Open Sans"/>
              <a:buChar char="■"/>
            </a:pPr>
            <a:r>
              <a:rPr lang="en" sz="2400">
                <a:latin typeface="Open Sans"/>
                <a:ea typeface="Open Sans"/>
                <a:cs typeface="Open Sans"/>
                <a:sym typeface="Open Sans"/>
              </a:rPr>
              <a:t>Young Mensan Magazine (YM2)</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A Facebook group, To the Mth Power</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Book Parade</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Mensa Honor Society and Junior Mensa Honor Society</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Teen SIG</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Spark!</a:t>
            </a:r>
            <a:endParaRPr sz="2400">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Mensa Foundation</a:t>
            </a:r>
            <a:endParaRPr b="1"/>
          </a:p>
        </p:txBody>
      </p:sp>
      <p:sp>
        <p:nvSpPr>
          <p:cNvPr id="103" name="Google Shape;103;p18"/>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lnSpc>
                <a:spcPct val="150000"/>
              </a:lnSpc>
              <a:spcBef>
                <a:spcPts val="640"/>
              </a:spcBef>
              <a:spcAft>
                <a:spcPts val="0"/>
              </a:spcAft>
              <a:buSzPts val="2400"/>
              <a:buFont typeface="Open Sans"/>
              <a:buChar char="■"/>
            </a:pPr>
            <a:r>
              <a:rPr lang="en" sz="2400">
                <a:latin typeface="Open Sans"/>
                <a:ea typeface="Open Sans"/>
                <a:cs typeface="Open Sans"/>
                <a:sym typeface="Open Sans"/>
              </a:rPr>
              <a:t>Scholarship program</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Mini grants for local group GYP activities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Mensa For Kids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Lesson and Activity Plans for parents and educators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Font typeface="Open Sans"/>
              <a:buChar char="■"/>
            </a:pPr>
            <a:r>
              <a:rPr lang="en" sz="2400">
                <a:latin typeface="Open Sans"/>
                <a:ea typeface="Open Sans"/>
                <a:cs typeface="Open Sans"/>
                <a:sym typeface="Open Sans"/>
              </a:rPr>
              <a:t>Excellence in Reading</a:t>
            </a:r>
            <a:endParaRPr sz="24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722313" y="3305175"/>
            <a:ext cx="7772400" cy="10215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
              <a:t>Local Group Gifted Youth Program</a:t>
            </a:r>
            <a:endParaRPr/>
          </a:p>
        </p:txBody>
      </p:sp>
      <p:sp>
        <p:nvSpPr>
          <p:cNvPr id="109" name="Google Shape;109;p19"/>
          <p:cNvSpPr txBox="1"/>
          <p:nvPr>
            <p:ph idx="1" type="body"/>
          </p:nvPr>
        </p:nvSpPr>
        <p:spPr>
          <a:xfrm>
            <a:off x="722313" y="2180035"/>
            <a:ext cx="7772400" cy="1125000"/>
          </a:xfrm>
          <a:prstGeom prst="rect">
            <a:avLst/>
          </a:prstGeom>
        </p:spPr>
        <p:txBody>
          <a:bodyPr anchorCtr="0" anchor="b" bIns="45700" lIns="91425" spcFirstLastPara="1" rIns="91425" wrap="square" tIns="45700">
            <a:noAutofit/>
          </a:bodyPr>
          <a:lstStyle/>
          <a:p>
            <a:pPr indent="0" lvl="0" marL="0" rtl="0" algn="l">
              <a:spcBef>
                <a:spcPts val="4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Local Group GYP Team</a:t>
            </a:r>
            <a:endParaRPr b="1"/>
          </a:p>
        </p:txBody>
      </p:sp>
      <p:sp>
        <p:nvSpPr>
          <p:cNvPr id="115" name="Google Shape;115;p20"/>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lnSpc>
                <a:spcPct val="150000"/>
              </a:lnSpc>
              <a:spcBef>
                <a:spcPts val="640"/>
              </a:spcBef>
              <a:spcAft>
                <a:spcPts val="0"/>
              </a:spcAft>
              <a:buSzPts val="2400"/>
              <a:buChar char="■"/>
            </a:pPr>
            <a:r>
              <a:rPr lang="en" sz="2400">
                <a:latin typeface="Open Sans"/>
                <a:ea typeface="Open Sans"/>
                <a:cs typeface="Open Sans"/>
                <a:sym typeface="Open Sans"/>
              </a:rPr>
              <a:t>Gifted Youth Coordinator</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Char char="■"/>
            </a:pPr>
            <a:r>
              <a:rPr lang="en" sz="2400">
                <a:latin typeface="Open Sans"/>
                <a:ea typeface="Open Sans"/>
                <a:cs typeface="Open Sans"/>
                <a:sym typeface="Open Sans"/>
              </a:rPr>
              <a:t>Assistant Gifted Youth Coordinator</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Char char="■"/>
            </a:pPr>
            <a:r>
              <a:rPr lang="en" sz="2400">
                <a:latin typeface="Open Sans"/>
                <a:ea typeface="Open Sans"/>
                <a:cs typeface="Open Sans"/>
                <a:sym typeface="Open Sans"/>
              </a:rPr>
              <a:t>Member Volunteers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Char char="■"/>
            </a:pPr>
            <a:r>
              <a:rPr lang="en" sz="2400">
                <a:latin typeface="Open Sans"/>
                <a:ea typeface="Open Sans"/>
                <a:cs typeface="Open Sans"/>
                <a:sym typeface="Open Sans"/>
              </a:rPr>
              <a:t>Parent Volunteers</a:t>
            </a:r>
            <a:endParaRPr sz="2400">
              <a:latin typeface="Open Sans"/>
              <a:ea typeface="Open Sans"/>
              <a:cs typeface="Open Sans"/>
              <a:sym typeface="Open Sans"/>
            </a:endParaRPr>
          </a:p>
          <a:p>
            <a:pPr indent="-381000" lvl="0" marL="457200" rtl="0" algn="l">
              <a:lnSpc>
                <a:spcPct val="150000"/>
              </a:lnSpc>
              <a:spcBef>
                <a:spcPts val="0"/>
              </a:spcBef>
              <a:spcAft>
                <a:spcPts val="0"/>
              </a:spcAft>
              <a:buSzPts val="2400"/>
              <a:buChar char="■"/>
            </a:pPr>
            <a:r>
              <a:rPr lang="en" sz="2400">
                <a:latin typeface="Open Sans"/>
                <a:ea typeface="Open Sans"/>
                <a:cs typeface="Open Sans"/>
                <a:sym typeface="Open Sans"/>
              </a:rPr>
              <a:t>Local Secretary</a:t>
            </a:r>
            <a:endParaRPr sz="2400">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Gifted Youth Coordinator</a:t>
            </a:r>
            <a:endParaRPr b="1"/>
          </a:p>
        </p:txBody>
      </p:sp>
      <p:sp>
        <p:nvSpPr>
          <p:cNvPr id="121" name="Google Shape;121;p21"/>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61950" lvl="0" marL="457200" rtl="0" algn="l">
              <a:spcBef>
                <a:spcPts val="640"/>
              </a:spcBef>
              <a:spcAft>
                <a:spcPts val="0"/>
              </a:spcAft>
              <a:buSzPts val="2100"/>
              <a:buFont typeface="Open Sans"/>
              <a:buChar char="■"/>
            </a:pPr>
            <a:r>
              <a:rPr lang="en" sz="2100">
                <a:latin typeface="Open Sans"/>
                <a:ea typeface="Open Sans"/>
                <a:cs typeface="Open Sans"/>
                <a:sym typeface="Open Sans"/>
              </a:rPr>
              <a:t>The leader of the local group’s Gifted Youth Program</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Must be an adult Mensa member</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N</a:t>
            </a:r>
            <a:r>
              <a:rPr lang="en" sz="2100">
                <a:latin typeface="Open Sans"/>
                <a:ea typeface="Open Sans"/>
                <a:cs typeface="Open Sans"/>
                <a:sym typeface="Open Sans"/>
              </a:rPr>
              <a:t>ominated by the Local Secretary to the Gifted Youth Committee Chair for confirmation</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Involves a background check</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Serves for 3 years</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Must hold at least 1 in-person event per calendar year</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Must respond to parent </a:t>
            </a:r>
            <a:r>
              <a:rPr lang="en" sz="2100">
                <a:latin typeface="Open Sans"/>
                <a:ea typeface="Open Sans"/>
                <a:cs typeface="Open Sans"/>
                <a:sym typeface="Open Sans"/>
              </a:rPr>
              <a:t>inquiries</a:t>
            </a:r>
            <a:r>
              <a:rPr lang="en" sz="2100">
                <a:latin typeface="Open Sans"/>
                <a:ea typeface="Open Sans"/>
                <a:cs typeface="Open Sans"/>
                <a:sym typeface="Open Sans"/>
              </a:rPr>
              <a:t> in a timely fashion, convey benefits and services Mensa offers to YMs, share info with the local group newsletter regarding opportunities for YMs</a:t>
            </a:r>
            <a:endParaRPr sz="2100">
              <a:latin typeface="Open Sans"/>
              <a:ea typeface="Open Sans"/>
              <a:cs typeface="Open Sans"/>
              <a:sym typeface="Open Sans"/>
            </a:endParaRPr>
          </a:p>
          <a:p>
            <a:pPr indent="-361950" lvl="0" marL="457200" rtl="0" algn="l">
              <a:spcBef>
                <a:spcPts val="0"/>
              </a:spcBef>
              <a:spcAft>
                <a:spcPts val="0"/>
              </a:spcAft>
              <a:buSzPts val="2100"/>
              <a:buFont typeface="Open Sans"/>
              <a:buChar char="■"/>
            </a:pPr>
            <a:r>
              <a:rPr lang="en" sz="2100">
                <a:latin typeface="Open Sans"/>
                <a:ea typeface="Open Sans"/>
                <a:cs typeface="Open Sans"/>
                <a:sym typeface="Open Sans"/>
              </a:rPr>
              <a:t>A local group may have more than one GYC</a:t>
            </a:r>
            <a:endParaRPr sz="21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311700" y="445025"/>
            <a:ext cx="8520600" cy="572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
              <a:t>Assistant GYC</a:t>
            </a:r>
            <a:endParaRPr b="1"/>
          </a:p>
        </p:txBody>
      </p:sp>
      <p:sp>
        <p:nvSpPr>
          <p:cNvPr id="127" name="Google Shape;127;p22"/>
          <p:cNvSpPr txBox="1"/>
          <p:nvPr>
            <p:ph idx="1" type="body"/>
          </p:nvPr>
        </p:nvSpPr>
        <p:spPr>
          <a:xfrm>
            <a:off x="311700" y="1152475"/>
            <a:ext cx="8520600" cy="3416400"/>
          </a:xfrm>
          <a:prstGeom prst="rect">
            <a:avLst/>
          </a:prstGeom>
        </p:spPr>
        <p:txBody>
          <a:bodyPr anchorCtr="0" anchor="t" bIns="45700" lIns="91425" spcFirstLastPara="1" rIns="91425" wrap="square" tIns="45700">
            <a:noAutofit/>
          </a:bodyPr>
          <a:lstStyle/>
          <a:p>
            <a:pPr indent="-381000" lvl="0" marL="457200" rtl="0" algn="l">
              <a:spcBef>
                <a:spcPts val="640"/>
              </a:spcBef>
              <a:spcAft>
                <a:spcPts val="0"/>
              </a:spcAft>
              <a:buSzPts val="2400"/>
              <a:buFont typeface="Open Sans"/>
              <a:buChar char="■"/>
            </a:pPr>
            <a:r>
              <a:rPr lang="en" sz="2400">
                <a:latin typeface="Open Sans"/>
                <a:ea typeface="Open Sans"/>
                <a:cs typeface="Open Sans"/>
                <a:sym typeface="Open Sans"/>
              </a:rPr>
              <a:t>Must be a Mensa member</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Goes through the appointment and background check process</a:t>
            </a:r>
            <a:endParaRPr sz="2400">
              <a:latin typeface="Open Sans"/>
              <a:ea typeface="Open Sans"/>
              <a:cs typeface="Open Sans"/>
              <a:sym typeface="Open Sans"/>
            </a:endParaRPr>
          </a:p>
          <a:p>
            <a:pPr indent="-381000" lvl="0" marL="457200" rtl="0" algn="l">
              <a:spcBef>
                <a:spcPts val="0"/>
              </a:spcBef>
              <a:spcAft>
                <a:spcPts val="0"/>
              </a:spcAft>
              <a:buSzPts val="2400"/>
              <a:buFont typeface="Open Sans"/>
              <a:buChar char="■"/>
            </a:pPr>
            <a:r>
              <a:rPr lang="en" sz="2400">
                <a:latin typeface="Open Sans"/>
                <a:ea typeface="Open Sans"/>
                <a:cs typeface="Open Sans"/>
                <a:sym typeface="Open Sans"/>
              </a:rPr>
              <a:t>Duties are determined by the GYC</a:t>
            </a:r>
            <a:endParaRPr sz="2400">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Mensa2013">
  <a:themeElements>
    <a:clrScheme name="1_Mens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