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7" r:id="rId5"/>
    <p:sldId id="266" r:id="rId6"/>
    <p:sldId id="275" r:id="rId7"/>
    <p:sldId id="269" r:id="rId8"/>
    <p:sldId id="270" r:id="rId9"/>
    <p:sldId id="271" r:id="rId10"/>
    <p:sldId id="272" r:id="rId11"/>
    <p:sldId id="273" r:id="rId12"/>
    <p:sldId id="276" r:id="rId13"/>
    <p:sldId id="277" r:id="rId14"/>
    <p:sldId id="294" r:id="rId15"/>
    <p:sldId id="282" r:id="rId16"/>
    <p:sldId id="284" r:id="rId17"/>
    <p:sldId id="283" r:id="rId18"/>
    <p:sldId id="285" r:id="rId19"/>
    <p:sldId id="279" r:id="rId20"/>
    <p:sldId id="289" r:id="rId21"/>
    <p:sldId id="290" r:id="rId22"/>
    <p:sldId id="291" r:id="rId23"/>
    <p:sldId id="29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3" autoAdjust="0"/>
    <p:restoredTop sz="94660"/>
  </p:normalViewPr>
  <p:slideViewPr>
    <p:cSldViewPr snapToGrid="0">
      <p:cViewPr varScale="1">
        <p:scale>
          <a:sx n="64" d="100"/>
          <a:sy n="64" d="100"/>
        </p:scale>
        <p:origin x="55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931883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776424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24581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186668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047B88-E8DC-4DC6-83F8-F23E7349214A}" type="datetimeFigureOut">
              <a:rPr lang="en-US" smtClean="0"/>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1098901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81640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047B88-E8DC-4DC6-83F8-F23E7349214A}" type="datetimeFigureOut">
              <a:rPr lang="en-US" smtClean="0"/>
              <a:t>7/1/2024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188207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9047B88-E8DC-4DC6-83F8-F23E7349214A}" type="datetimeFigureOut">
              <a:rPr lang="en-US" smtClean="0"/>
              <a:t>7/1/2024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321187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047B88-E8DC-4DC6-83F8-F23E7349214A}" type="datetimeFigureOut">
              <a:rPr lang="en-US" smtClean="0"/>
              <a:t>7/1/2024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648076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3776617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047B88-E8DC-4DC6-83F8-F23E7349214A}" type="datetimeFigureOut">
              <a:rPr lang="en-US" smtClean="0"/>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1AA79-87EF-487B-8583-631488B9C13B}" type="slidenum">
              <a:rPr lang="en-US" smtClean="0"/>
              <a:t>‹#›</a:t>
            </a:fld>
            <a:endParaRPr lang="en-US"/>
          </a:p>
        </p:txBody>
      </p:sp>
    </p:spTree>
    <p:extLst>
      <p:ext uri="{BB962C8B-B14F-4D97-AF65-F5344CB8AC3E}">
        <p14:creationId xmlns:p14="http://schemas.microsoft.com/office/powerpoint/2010/main" val="2749830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047B88-E8DC-4DC6-83F8-F23E7349214A}" type="datetimeFigureOut">
              <a:rPr lang="en-US" smtClean="0"/>
              <a:t>7/1/2024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1AA79-87EF-487B-8583-631488B9C13B}" type="slidenum">
              <a:rPr lang="en-US" smtClean="0"/>
              <a:t>‹#›</a:t>
            </a:fld>
            <a:endParaRPr lang="en-US"/>
          </a:p>
        </p:txBody>
      </p:sp>
    </p:spTree>
    <p:extLst>
      <p:ext uri="{BB962C8B-B14F-4D97-AF65-F5344CB8AC3E}">
        <p14:creationId xmlns:p14="http://schemas.microsoft.com/office/powerpoint/2010/main" val="2208754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Mensa Bylaws 101: Why Local Group Bylaws Exist and How to Amend them</a:t>
            </a:r>
            <a:br>
              <a:rPr lang="en-US" dirty="0"/>
            </a:br>
            <a:endParaRPr lang="en-US" dirty="0"/>
          </a:p>
        </p:txBody>
      </p:sp>
      <p:sp>
        <p:nvSpPr>
          <p:cNvPr id="3" name="Subtitle 2"/>
          <p:cNvSpPr>
            <a:spLocks noGrp="1"/>
          </p:cNvSpPr>
          <p:nvPr>
            <p:ph type="subTitle" idx="1"/>
          </p:nvPr>
        </p:nvSpPr>
        <p:spPr/>
        <p:txBody>
          <a:bodyPr>
            <a:normAutofit lnSpcReduction="10000"/>
          </a:bodyPr>
          <a:lstStyle/>
          <a:p>
            <a:endParaRPr lang="en-US" dirty="0"/>
          </a:p>
          <a:p>
            <a:r>
              <a:rPr lang="en-US" dirty="0"/>
              <a:t>Dan Burg, American Mensa Bylaws Committee chair</a:t>
            </a:r>
          </a:p>
          <a:p>
            <a:r>
              <a:rPr lang="en-US" dirty="0"/>
              <a:t>bylaws@us.mensa.org</a:t>
            </a:r>
          </a:p>
          <a:p>
            <a:r>
              <a:rPr lang="en-US" dirty="0"/>
              <a:t>October 2023</a:t>
            </a:r>
          </a:p>
        </p:txBody>
      </p:sp>
    </p:spTree>
    <p:extLst>
      <p:ext uri="{BB962C8B-B14F-4D97-AF65-F5344CB8AC3E}">
        <p14:creationId xmlns:p14="http://schemas.microsoft.com/office/powerpoint/2010/main" val="4107000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5786199"/>
          </a:xfrm>
          <a:prstGeom prst="rect">
            <a:avLst/>
          </a:prstGeom>
          <a:noFill/>
        </p:spPr>
        <p:txBody>
          <a:bodyPr wrap="square" rtlCol="0">
            <a:spAutoFit/>
          </a:bodyPr>
          <a:lstStyle/>
          <a:p>
            <a:r>
              <a:rPr lang="en-US" sz="4400" dirty="0"/>
              <a:t>Elections for the ExComm may be held by postal ballot or by another method that allows participation by all members regardless of their physical location, but voting by post must always be allowed</a:t>
            </a:r>
          </a:p>
          <a:p>
            <a:endParaRPr lang="en-US" sz="4400" dirty="0"/>
          </a:p>
          <a:p>
            <a:r>
              <a:rPr lang="en-US" sz="4400" dirty="0"/>
              <a:t>Newsletters:  Electronic versions are OK, but there still has to be a print version</a:t>
            </a:r>
          </a:p>
          <a:p>
            <a:endParaRPr lang="en-US" dirty="0"/>
          </a:p>
        </p:txBody>
      </p:sp>
    </p:spTree>
    <p:extLst>
      <p:ext uri="{BB962C8B-B14F-4D97-AF65-F5344CB8AC3E}">
        <p14:creationId xmlns:p14="http://schemas.microsoft.com/office/powerpoint/2010/main" val="1573160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Order of precedence of rules:</a:t>
            </a:r>
          </a:p>
          <a:p>
            <a:endParaRPr lang="en-US" sz="4400" dirty="0"/>
          </a:p>
          <a:p>
            <a:pPr marL="742950" indent="-742950">
              <a:buAutoNum type="arabicPeriod"/>
            </a:pPr>
            <a:r>
              <a:rPr lang="en-US" sz="4400" dirty="0"/>
              <a:t>Federal laws and laws of your state</a:t>
            </a:r>
          </a:p>
          <a:p>
            <a:pPr marL="742950" indent="-742950">
              <a:buAutoNum type="arabicPeriod"/>
            </a:pPr>
            <a:r>
              <a:rPr lang="en-US" sz="4400" dirty="0"/>
              <a:t>The Constitution of Mensa*</a:t>
            </a:r>
          </a:p>
          <a:p>
            <a:r>
              <a:rPr lang="en-US" sz="4400" dirty="0"/>
              <a:t>3.  The Bylaws of American Mensa*</a:t>
            </a:r>
          </a:p>
          <a:p>
            <a:r>
              <a:rPr lang="en-US" sz="4400" dirty="0"/>
              <a:t>4.  Your local group’s bylaws*</a:t>
            </a:r>
          </a:p>
          <a:p>
            <a:r>
              <a:rPr lang="en-US" sz="4400" dirty="0"/>
              <a:t>* Next come the actions of the board</a:t>
            </a:r>
            <a:endParaRPr lang="en-US" dirty="0"/>
          </a:p>
        </p:txBody>
      </p:sp>
    </p:spTree>
    <p:extLst>
      <p:ext uri="{BB962C8B-B14F-4D97-AF65-F5344CB8AC3E}">
        <p14:creationId xmlns:p14="http://schemas.microsoft.com/office/powerpoint/2010/main" val="3951171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5509200"/>
          </a:xfrm>
          <a:prstGeom prst="rect">
            <a:avLst/>
          </a:prstGeom>
          <a:noFill/>
        </p:spPr>
        <p:txBody>
          <a:bodyPr wrap="square" rtlCol="0">
            <a:spAutoFit/>
          </a:bodyPr>
          <a:lstStyle/>
          <a:p>
            <a:r>
              <a:rPr lang="en-US" sz="4400" dirty="0"/>
              <a:t>Your local group’s bylaws (step 4) must fit into the requirements of the MSBs, which were adopted by the AMC (step 3).  That is where the Bylaws Committee comes in.</a:t>
            </a:r>
          </a:p>
          <a:p>
            <a:endParaRPr lang="en-US" sz="4400" dirty="0"/>
          </a:p>
          <a:p>
            <a:r>
              <a:rPr lang="en-US" sz="4400" dirty="0"/>
              <a:t>The Bylaws Committee compares the local group’s bylaws to the MSBs to make sure there are no problems.</a:t>
            </a:r>
            <a:endParaRPr lang="en-US" dirty="0"/>
          </a:p>
        </p:txBody>
      </p:sp>
    </p:spTree>
    <p:extLst>
      <p:ext uri="{BB962C8B-B14F-4D97-AF65-F5344CB8AC3E}">
        <p14:creationId xmlns:p14="http://schemas.microsoft.com/office/powerpoint/2010/main" val="2980102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7771" y="801578"/>
            <a:ext cx="10197548" cy="7201972"/>
          </a:xfrm>
          <a:prstGeom prst="rect">
            <a:avLst/>
          </a:prstGeom>
          <a:noFill/>
        </p:spPr>
        <p:txBody>
          <a:bodyPr wrap="square" rtlCol="0">
            <a:spAutoFit/>
          </a:bodyPr>
          <a:lstStyle/>
          <a:p>
            <a:pPr algn="ctr"/>
            <a:r>
              <a:rPr lang="en-US" sz="4000" u="sng" dirty="0"/>
              <a:t>The bylaws amendment process</a:t>
            </a:r>
          </a:p>
          <a:p>
            <a:endParaRPr lang="en-US" sz="4000" dirty="0"/>
          </a:p>
          <a:p>
            <a:r>
              <a:rPr lang="en-US" sz="4000" dirty="0"/>
              <a:t>Step 1 (optional):  You tell the Bylaws Committee chair that you are starting the bylaws amendment process, and ask any initial questions you may have.</a:t>
            </a:r>
          </a:p>
          <a:p>
            <a:endParaRPr lang="en-US" sz="4000" dirty="0"/>
          </a:p>
          <a:p>
            <a:r>
              <a:rPr lang="en-US" sz="4000" dirty="0"/>
              <a:t>This is the only optional step; if you want to bypass this step in favor of sending your draft in sooner, that’s fine.</a:t>
            </a:r>
          </a:p>
          <a:p>
            <a:endParaRPr lang="en-US" sz="4400" dirty="0"/>
          </a:p>
          <a:p>
            <a:endParaRPr lang="en-US" dirty="0"/>
          </a:p>
        </p:txBody>
      </p:sp>
    </p:spTree>
    <p:extLst>
      <p:ext uri="{BB962C8B-B14F-4D97-AF65-F5344CB8AC3E}">
        <p14:creationId xmlns:p14="http://schemas.microsoft.com/office/powerpoint/2010/main" val="2162485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10525958"/>
          </a:xfrm>
          <a:prstGeom prst="rect">
            <a:avLst/>
          </a:prstGeom>
          <a:noFill/>
        </p:spPr>
        <p:txBody>
          <a:bodyPr wrap="square" rtlCol="0">
            <a:spAutoFit/>
          </a:bodyPr>
          <a:lstStyle/>
          <a:p>
            <a:r>
              <a:rPr lang="en-US" sz="4400" dirty="0"/>
              <a:t>  Step 2:  The local group sends a draft of the proposed bylaws to the Bylaws Committee.</a:t>
            </a:r>
          </a:p>
          <a:p>
            <a:endParaRPr lang="en-US" sz="4400" dirty="0"/>
          </a:p>
          <a:p>
            <a:r>
              <a:rPr lang="en-US" sz="4400" dirty="0"/>
              <a:t>If a local group desires, the Bylaws Committee will look over a local group’s current bylaws and make suggestions, but the process is still local-group driven.</a:t>
            </a:r>
          </a:p>
          <a:p>
            <a:endParaRPr lang="en-US" sz="4400" dirty="0"/>
          </a:p>
          <a:p>
            <a:r>
              <a:rPr lang="en-US" sz="4400" dirty="0"/>
              <a:t>Or</a:t>
            </a:r>
          </a:p>
          <a:p>
            <a:endParaRPr lang="en-US" sz="4400" dirty="0"/>
          </a:p>
          <a:p>
            <a:r>
              <a:rPr lang="en-US" sz="4400" dirty="0"/>
              <a:t>The local group asks the Bylaws Committee to make suggestions, then </a:t>
            </a:r>
            <a:r>
              <a:rPr lang="en-US" sz="4400" dirty="0" err="1"/>
              <a:t>sendsexamine</a:t>
            </a:r>
            <a:r>
              <a:rPr lang="en-US" sz="4400" dirty="0"/>
              <a:t> its current constitution and make comments, then sends a draft to the CRO.</a:t>
            </a:r>
          </a:p>
          <a:p>
            <a:endParaRPr lang="en-US" dirty="0"/>
          </a:p>
        </p:txBody>
      </p:sp>
    </p:spTree>
    <p:extLst>
      <p:ext uri="{BB962C8B-B14F-4D97-AF65-F5344CB8AC3E}">
        <p14:creationId xmlns:p14="http://schemas.microsoft.com/office/powerpoint/2010/main" val="4283542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5786199"/>
          </a:xfrm>
          <a:prstGeom prst="rect">
            <a:avLst/>
          </a:prstGeom>
          <a:noFill/>
        </p:spPr>
        <p:txBody>
          <a:bodyPr wrap="square" rtlCol="0">
            <a:spAutoFit/>
          </a:bodyPr>
          <a:lstStyle/>
          <a:p>
            <a:r>
              <a:rPr lang="en-US" sz="4400" dirty="0"/>
              <a:t>  Step 3:  The Bylaws Committee compares the draft bylaws to the MSBs.</a:t>
            </a:r>
          </a:p>
          <a:p>
            <a:endParaRPr lang="en-US" sz="4400" dirty="0"/>
          </a:p>
          <a:p>
            <a:r>
              <a:rPr lang="en-US" sz="4400" dirty="0"/>
              <a:t>  Step 4:  The Bylaws Committee writes comments back to the local group.  Some have changes that are required to make the bylaws comply with the MSBs; others are optional.</a:t>
            </a:r>
          </a:p>
          <a:p>
            <a:endParaRPr lang="en-US" dirty="0"/>
          </a:p>
        </p:txBody>
      </p:sp>
    </p:spTree>
    <p:extLst>
      <p:ext uri="{BB962C8B-B14F-4D97-AF65-F5344CB8AC3E}">
        <p14:creationId xmlns:p14="http://schemas.microsoft.com/office/powerpoint/2010/main" val="398830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6463308"/>
          </a:xfrm>
          <a:prstGeom prst="rect">
            <a:avLst/>
          </a:prstGeom>
          <a:noFill/>
        </p:spPr>
        <p:txBody>
          <a:bodyPr wrap="square" rtlCol="0">
            <a:spAutoFit/>
          </a:bodyPr>
          <a:lstStyle/>
          <a:p>
            <a:r>
              <a:rPr lang="en-US" sz="4400" dirty="0"/>
              <a:t>   If there are items that must be corrected, the local group returns to step 2, makes changes in response to the comments, and sends the amended draft back to the Bylaws Committee, which then reviews the amended draft.  The iterative process continues until no more changes are needed.</a:t>
            </a:r>
          </a:p>
          <a:p>
            <a:endParaRPr lang="en-US" sz="4400" dirty="0"/>
          </a:p>
          <a:p>
            <a:endParaRPr lang="en-US" dirty="0"/>
          </a:p>
        </p:txBody>
      </p:sp>
    </p:spTree>
    <p:extLst>
      <p:ext uri="{BB962C8B-B14F-4D97-AF65-F5344CB8AC3E}">
        <p14:creationId xmlns:p14="http://schemas.microsoft.com/office/powerpoint/2010/main" val="2417263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431983"/>
          </a:xfrm>
          <a:prstGeom prst="rect">
            <a:avLst/>
          </a:prstGeom>
          <a:noFill/>
        </p:spPr>
        <p:txBody>
          <a:bodyPr wrap="square" rtlCol="0">
            <a:spAutoFit/>
          </a:bodyPr>
          <a:lstStyle/>
          <a:p>
            <a:r>
              <a:rPr lang="en-US" sz="4400" dirty="0"/>
              <a:t>   Step 5:  The Bylaws Committee gives permission to ballot.  The local group’s bylaws have not been amended yet!</a:t>
            </a:r>
          </a:p>
          <a:p>
            <a:endParaRPr lang="en-US" sz="4400" dirty="0"/>
          </a:p>
          <a:p>
            <a:r>
              <a:rPr lang="en-US" sz="4400" dirty="0"/>
              <a:t>   Step 6:  The local group sends the draft bylaws to its membership to vote.</a:t>
            </a:r>
          </a:p>
          <a:p>
            <a:endParaRPr lang="en-US" dirty="0"/>
          </a:p>
        </p:txBody>
      </p:sp>
    </p:spTree>
    <p:extLst>
      <p:ext uri="{BB962C8B-B14F-4D97-AF65-F5344CB8AC3E}">
        <p14:creationId xmlns:p14="http://schemas.microsoft.com/office/powerpoint/2010/main" val="3725863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7:  The local group’s membership votes.  The voting rules are the ones in the old (current) bylaws, not the rules in the new (draft) bylaws, as the new ones have not yet passed. There must be a minimum of 90 days between first publication of the draft bylaws and the voting deadline.</a:t>
            </a:r>
            <a:endParaRPr lang="en-US" dirty="0"/>
          </a:p>
        </p:txBody>
      </p:sp>
    </p:spTree>
    <p:extLst>
      <p:ext uri="{BB962C8B-B14F-4D97-AF65-F5344CB8AC3E}">
        <p14:creationId xmlns:p14="http://schemas.microsoft.com/office/powerpoint/2010/main" val="3223275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8:  The votes are counted.  The count finds that the local group’s membership passed, or did not pass, the draft bylaws; or, if there were several questions on the ballot, the membership might have passed one or more questions and not passed one or more questions.</a:t>
            </a:r>
            <a:endParaRPr lang="en-US" dirty="0"/>
          </a:p>
        </p:txBody>
      </p:sp>
    </p:spTree>
    <p:extLst>
      <p:ext uri="{BB962C8B-B14F-4D97-AF65-F5344CB8AC3E}">
        <p14:creationId xmlns:p14="http://schemas.microsoft.com/office/powerpoint/2010/main" val="1580835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412" y="284205"/>
            <a:ext cx="10267122" cy="7140416"/>
          </a:xfrm>
          <a:prstGeom prst="rect">
            <a:avLst/>
          </a:prstGeom>
          <a:noFill/>
        </p:spPr>
        <p:txBody>
          <a:bodyPr wrap="square" rtlCol="0">
            <a:spAutoFit/>
          </a:bodyPr>
          <a:lstStyle/>
          <a:p>
            <a:r>
              <a:rPr lang="en-US" sz="4400" dirty="0"/>
              <a:t>Brief Overview of Mensa’s Governing Documents and Structure</a:t>
            </a:r>
          </a:p>
          <a:p>
            <a:endParaRPr lang="en-US" sz="4400" dirty="0"/>
          </a:p>
          <a:p>
            <a:r>
              <a:rPr lang="en-US" sz="4400" dirty="0"/>
              <a:t>The Constitution of Mensa is the highest governing document in Mensa worldwide</a:t>
            </a:r>
          </a:p>
          <a:p>
            <a:endParaRPr lang="en-US" sz="4400" dirty="0"/>
          </a:p>
          <a:p>
            <a:r>
              <a:rPr lang="en-US" sz="4400" dirty="0"/>
              <a:t>   - Establishes an international governing body (International Board of Directors)</a:t>
            </a:r>
          </a:p>
          <a:p>
            <a:endParaRPr lang="en-US" sz="4400" dirty="0"/>
          </a:p>
          <a:p>
            <a:r>
              <a:rPr lang="en-US" sz="4400" dirty="0"/>
              <a:t>   - Establishes national Mensas</a:t>
            </a:r>
          </a:p>
          <a:p>
            <a:endParaRPr lang="en-US" dirty="0"/>
          </a:p>
        </p:txBody>
      </p:sp>
    </p:spTree>
    <p:extLst>
      <p:ext uri="{BB962C8B-B14F-4D97-AF65-F5344CB8AC3E}">
        <p14:creationId xmlns:p14="http://schemas.microsoft.com/office/powerpoint/2010/main" val="2181985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   Step 9:  The local group tells the Bylaws Committee the results of the voting.  If the entire draft bylaws passed, or if one or more of multiple questions passed, the local group sends the bylaws as amended by the membership to the Bylaws Committee.</a:t>
            </a:r>
            <a:endParaRPr lang="en-US" dirty="0"/>
          </a:p>
        </p:txBody>
      </p:sp>
    </p:spTree>
    <p:extLst>
      <p:ext uri="{BB962C8B-B14F-4D97-AF65-F5344CB8AC3E}">
        <p14:creationId xmlns:p14="http://schemas.microsoft.com/office/powerpoint/2010/main" val="3616396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3477875"/>
          </a:xfrm>
          <a:prstGeom prst="rect">
            <a:avLst/>
          </a:prstGeom>
          <a:noFill/>
        </p:spPr>
        <p:txBody>
          <a:bodyPr wrap="square" rtlCol="0">
            <a:spAutoFit/>
          </a:bodyPr>
          <a:lstStyle/>
          <a:p>
            <a:r>
              <a:rPr lang="en-US" sz="4400" dirty="0"/>
              <a:t>  Step 10:  The Bylaws Committee quickly checks the amended bylaws to make sure it is consistent with the MSBs and gives final approval, including the effective date of the bylaws as amended.  This is the last step.</a:t>
            </a:r>
            <a:endParaRPr lang="en-US" dirty="0"/>
          </a:p>
        </p:txBody>
      </p:sp>
    </p:spTree>
    <p:extLst>
      <p:ext uri="{BB962C8B-B14F-4D97-AF65-F5344CB8AC3E}">
        <p14:creationId xmlns:p14="http://schemas.microsoft.com/office/powerpoint/2010/main" val="3103992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7288" y="184558"/>
            <a:ext cx="11874800" cy="6186309"/>
          </a:xfrm>
          <a:prstGeom prst="rect">
            <a:avLst/>
          </a:prstGeom>
          <a:noFill/>
        </p:spPr>
        <p:txBody>
          <a:bodyPr wrap="square" rtlCol="0">
            <a:spAutoFit/>
          </a:bodyPr>
          <a:lstStyle/>
          <a:p>
            <a:r>
              <a:rPr lang="en-US" sz="4400" dirty="0"/>
              <a:t>When I review local group bylaws, I try to put myself in the shoes of a new member who is</a:t>
            </a:r>
          </a:p>
          <a:p>
            <a:r>
              <a:rPr lang="en-US" sz="4400" dirty="0"/>
              <a:t>trying to learn about the local group’s structure and processes from reading the bylaws; if I can’t understand something, a new member likely</a:t>
            </a:r>
          </a:p>
          <a:p>
            <a:r>
              <a:rPr lang="en-US" sz="4400" dirty="0"/>
              <a:t>won’t either, so that will lead to a comment</a:t>
            </a:r>
          </a:p>
          <a:p>
            <a:r>
              <a:rPr lang="en-US" sz="4400" dirty="0"/>
              <a:t>going back to the local group in our review.</a:t>
            </a:r>
          </a:p>
          <a:p>
            <a:endParaRPr lang="en-US" sz="4400" dirty="0"/>
          </a:p>
          <a:p>
            <a:r>
              <a:rPr lang="en-US" sz="4400" dirty="0"/>
              <a:t>We also look for internal consistency.</a:t>
            </a:r>
            <a:endParaRPr lang="en-US" dirty="0"/>
          </a:p>
        </p:txBody>
      </p:sp>
    </p:spTree>
    <p:extLst>
      <p:ext uri="{BB962C8B-B14F-4D97-AF65-F5344CB8AC3E}">
        <p14:creationId xmlns:p14="http://schemas.microsoft.com/office/powerpoint/2010/main" val="2513607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7288" y="184558"/>
            <a:ext cx="11874800" cy="2123658"/>
          </a:xfrm>
          <a:prstGeom prst="rect">
            <a:avLst/>
          </a:prstGeom>
          <a:noFill/>
        </p:spPr>
        <p:txBody>
          <a:bodyPr wrap="square" rtlCol="0">
            <a:spAutoFit/>
          </a:bodyPr>
          <a:lstStyle/>
          <a:p>
            <a:r>
              <a:rPr lang="en-US" sz="4400" dirty="0"/>
              <a:t>Questions?  Comments?</a:t>
            </a:r>
          </a:p>
          <a:p>
            <a:endParaRPr lang="en-US" sz="4400" dirty="0"/>
          </a:p>
          <a:p>
            <a:r>
              <a:rPr lang="en-US" sz="4400" dirty="0"/>
              <a:t>bylaws@us.mensa.org</a:t>
            </a:r>
            <a:endParaRPr lang="en-US" dirty="0"/>
          </a:p>
        </p:txBody>
      </p:sp>
    </p:spTree>
    <p:extLst>
      <p:ext uri="{BB962C8B-B14F-4D97-AF65-F5344CB8AC3E}">
        <p14:creationId xmlns:p14="http://schemas.microsoft.com/office/powerpoint/2010/main" val="3360615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5786199"/>
          </a:xfrm>
          <a:prstGeom prst="rect">
            <a:avLst/>
          </a:prstGeom>
          <a:noFill/>
        </p:spPr>
        <p:txBody>
          <a:bodyPr wrap="square" rtlCol="0">
            <a:spAutoFit/>
          </a:bodyPr>
          <a:lstStyle/>
          <a:p>
            <a:r>
              <a:rPr lang="en-US" sz="4400" dirty="0"/>
              <a:t>A national Mensa must have:</a:t>
            </a:r>
          </a:p>
          <a:p>
            <a:endParaRPr lang="en-US" sz="4400" dirty="0"/>
          </a:p>
          <a:p>
            <a:r>
              <a:rPr lang="en-US" sz="4400" dirty="0"/>
              <a:t>   - a governing body (ours is the American Mensa Committee)</a:t>
            </a:r>
          </a:p>
          <a:p>
            <a:endParaRPr lang="en-US" sz="4400" dirty="0"/>
          </a:p>
          <a:p>
            <a:endParaRPr lang="en-US" sz="4400" dirty="0"/>
          </a:p>
          <a:p>
            <a:r>
              <a:rPr lang="en-US" sz="4400" dirty="0"/>
              <a:t>   - a governing document (ours is the Bylaws of American Mensa)</a:t>
            </a:r>
          </a:p>
          <a:p>
            <a:endParaRPr lang="en-US" dirty="0"/>
          </a:p>
        </p:txBody>
      </p:sp>
    </p:spTree>
    <p:extLst>
      <p:ext uri="{BB962C8B-B14F-4D97-AF65-F5344CB8AC3E}">
        <p14:creationId xmlns:p14="http://schemas.microsoft.com/office/powerpoint/2010/main" val="2118091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431983"/>
          </a:xfrm>
          <a:prstGeom prst="rect">
            <a:avLst/>
          </a:prstGeom>
          <a:noFill/>
        </p:spPr>
        <p:txBody>
          <a:bodyPr wrap="square" rtlCol="0">
            <a:spAutoFit/>
          </a:bodyPr>
          <a:lstStyle/>
          <a:p>
            <a:r>
              <a:rPr lang="en-US" sz="4400" dirty="0"/>
              <a:t>A national Mensa’s governing document must meet requirements set out by the IBD</a:t>
            </a:r>
          </a:p>
          <a:p>
            <a:endParaRPr lang="en-US" sz="4400" dirty="0"/>
          </a:p>
          <a:p>
            <a:r>
              <a:rPr lang="en-US" sz="4400" dirty="0"/>
              <a:t>The requirements set out by the IBD are called Minimum Standard Constitutional Requirements (MSCRs)</a:t>
            </a:r>
          </a:p>
          <a:p>
            <a:endParaRPr lang="en-US" dirty="0"/>
          </a:p>
        </p:txBody>
      </p:sp>
    </p:spTree>
    <p:extLst>
      <p:ext uri="{BB962C8B-B14F-4D97-AF65-F5344CB8AC3E}">
        <p14:creationId xmlns:p14="http://schemas.microsoft.com/office/powerpoint/2010/main" val="2406260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154984"/>
          </a:xfrm>
          <a:prstGeom prst="rect">
            <a:avLst/>
          </a:prstGeom>
          <a:noFill/>
        </p:spPr>
        <p:txBody>
          <a:bodyPr wrap="square" rtlCol="0">
            <a:spAutoFit/>
          </a:bodyPr>
          <a:lstStyle/>
          <a:p>
            <a:r>
              <a:rPr lang="en-US" sz="4400" dirty="0"/>
              <a:t>Analogously</a:t>
            </a:r>
            <a:r>
              <a:rPr lang="en-US" sz="4400"/>
              <a:t>, the </a:t>
            </a:r>
            <a:r>
              <a:rPr lang="en-US" sz="4400" dirty="0"/>
              <a:t>Bylaws of American Mensa establish local groups</a:t>
            </a:r>
          </a:p>
          <a:p>
            <a:endParaRPr lang="en-US" sz="4400" dirty="0"/>
          </a:p>
          <a:p>
            <a:r>
              <a:rPr lang="en-US" sz="4400" dirty="0"/>
              <a:t>Each local group must have a governing body (ExComm, Board, etc.) and a governing document (bylaws)</a:t>
            </a:r>
            <a:endParaRPr lang="en-US" dirty="0"/>
          </a:p>
        </p:txBody>
      </p:sp>
    </p:spTree>
    <p:extLst>
      <p:ext uri="{BB962C8B-B14F-4D97-AF65-F5344CB8AC3E}">
        <p14:creationId xmlns:p14="http://schemas.microsoft.com/office/powerpoint/2010/main" val="816232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3853" y="665922"/>
            <a:ext cx="10197548" cy="8217634"/>
          </a:xfrm>
          <a:prstGeom prst="rect">
            <a:avLst/>
          </a:prstGeom>
          <a:noFill/>
        </p:spPr>
        <p:txBody>
          <a:bodyPr wrap="square" rtlCol="0">
            <a:spAutoFit/>
          </a:bodyPr>
          <a:lstStyle/>
          <a:p>
            <a:r>
              <a:rPr lang="en-US" sz="4400" dirty="0"/>
              <a:t>Also analogously, local groups’ bylaws must meet standards set out by the AMC</a:t>
            </a:r>
          </a:p>
          <a:p>
            <a:endParaRPr lang="en-US" sz="4400" dirty="0"/>
          </a:p>
          <a:p>
            <a:r>
              <a:rPr lang="en-US" sz="4400" dirty="0"/>
              <a:t>These are called the Minimum Standard Bylaws for Local Groups (MSBs)</a:t>
            </a:r>
          </a:p>
          <a:p>
            <a:endParaRPr lang="en-US" sz="4400" dirty="0"/>
          </a:p>
          <a:p>
            <a:r>
              <a:rPr lang="en-US" sz="4400" dirty="0"/>
              <a:t>The MSBs document has requirements, recommendations, and a lot of explanatory material.  We also have Model Bylaws.</a:t>
            </a:r>
          </a:p>
          <a:p>
            <a:endParaRPr lang="en-US" sz="4400" dirty="0"/>
          </a:p>
          <a:p>
            <a:endParaRPr lang="en-US" sz="4400" dirty="0"/>
          </a:p>
          <a:p>
            <a:endParaRPr lang="en-US" sz="4400" dirty="0"/>
          </a:p>
        </p:txBody>
      </p:sp>
    </p:spTree>
    <p:extLst>
      <p:ext uri="{BB962C8B-B14F-4D97-AF65-F5344CB8AC3E}">
        <p14:creationId xmlns:p14="http://schemas.microsoft.com/office/powerpoint/2010/main" val="2008715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832092"/>
          </a:xfrm>
          <a:prstGeom prst="rect">
            <a:avLst/>
          </a:prstGeom>
          <a:noFill/>
        </p:spPr>
        <p:txBody>
          <a:bodyPr wrap="square" rtlCol="0">
            <a:spAutoFit/>
          </a:bodyPr>
          <a:lstStyle/>
          <a:p>
            <a:r>
              <a:rPr lang="en-US" sz="4400" dirty="0"/>
              <a:t>Some MSBs have to be reproduced verbatim, such as the Name and Logo clause</a:t>
            </a:r>
          </a:p>
          <a:p>
            <a:endParaRPr lang="en-US" sz="4400" dirty="0"/>
          </a:p>
          <a:p>
            <a:r>
              <a:rPr lang="en-US" sz="4400" dirty="0"/>
              <a:t>Some MSBs give a range the local group has to comply with, such as officer elections having to be held at least every two years</a:t>
            </a:r>
            <a:endParaRPr lang="en-US" dirty="0"/>
          </a:p>
        </p:txBody>
      </p:sp>
    </p:spTree>
    <p:extLst>
      <p:ext uri="{BB962C8B-B14F-4D97-AF65-F5344CB8AC3E}">
        <p14:creationId xmlns:p14="http://schemas.microsoft.com/office/powerpoint/2010/main" val="606881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5786199"/>
          </a:xfrm>
          <a:prstGeom prst="rect">
            <a:avLst/>
          </a:prstGeom>
          <a:noFill/>
        </p:spPr>
        <p:txBody>
          <a:bodyPr wrap="square" rtlCol="0">
            <a:spAutoFit/>
          </a:bodyPr>
          <a:lstStyle/>
          <a:p>
            <a:r>
              <a:rPr lang="en-US" sz="4400" dirty="0"/>
              <a:t>   When elections are held, and when the term begins, must be specified (January, April, etc.; odd-numbered years, even-numbered years)</a:t>
            </a:r>
          </a:p>
          <a:p>
            <a:endParaRPr lang="en-US" sz="4400" dirty="0"/>
          </a:p>
          <a:p>
            <a:r>
              <a:rPr lang="en-US" sz="4400" dirty="0"/>
              <a:t>   How to elect officers must be specified; both direct elections and at-large elections are acceptable</a:t>
            </a:r>
          </a:p>
          <a:p>
            <a:endParaRPr lang="en-US" dirty="0"/>
          </a:p>
        </p:txBody>
      </p:sp>
    </p:spTree>
    <p:extLst>
      <p:ext uri="{BB962C8B-B14F-4D97-AF65-F5344CB8AC3E}">
        <p14:creationId xmlns:p14="http://schemas.microsoft.com/office/powerpoint/2010/main" val="980209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123" y="1073426"/>
            <a:ext cx="10197548" cy="4154984"/>
          </a:xfrm>
          <a:prstGeom prst="rect">
            <a:avLst/>
          </a:prstGeom>
          <a:noFill/>
        </p:spPr>
        <p:txBody>
          <a:bodyPr wrap="square" rtlCol="0">
            <a:spAutoFit/>
          </a:bodyPr>
          <a:lstStyle/>
          <a:p>
            <a:r>
              <a:rPr lang="en-US" sz="4400" dirty="0"/>
              <a:t>Each local group’s ExComm has to have at least three voting members, one of which is the head of the local group (Local Secretary, (President, Chair, etc.), and a defined successor position in case the office of LocSec becomes vacant</a:t>
            </a:r>
            <a:endParaRPr lang="en-US" dirty="0"/>
          </a:p>
        </p:txBody>
      </p:sp>
    </p:spTree>
    <p:extLst>
      <p:ext uri="{BB962C8B-B14F-4D97-AF65-F5344CB8AC3E}">
        <p14:creationId xmlns:p14="http://schemas.microsoft.com/office/powerpoint/2010/main" val="15455834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2030</TotalTime>
  <Words>1067</Words>
  <Application>Microsoft Office PowerPoint</Application>
  <PresentationFormat>Widescreen</PresentationFormat>
  <Paragraphs>82</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Mensa Bylaws 101: Why Local Group Bylaws Exist and How to Amend them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Minimum Standard Constitution Requirements (MSCRs)</dc:title>
  <dc:creator>Dan</dc:creator>
  <cp:lastModifiedBy>Julie Neatherlin</cp:lastModifiedBy>
  <cp:revision>37</cp:revision>
  <dcterms:created xsi:type="dcterms:W3CDTF">2016-10-03T21:12:47Z</dcterms:created>
  <dcterms:modified xsi:type="dcterms:W3CDTF">2024-07-01T20:27:54Z</dcterms:modified>
</cp:coreProperties>
</file>