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66" r:id="rId4"/>
    <p:sldId id="275" r:id="rId5"/>
    <p:sldId id="296" r:id="rId6"/>
    <p:sldId id="269" r:id="rId7"/>
    <p:sldId id="298" r:id="rId8"/>
    <p:sldId id="301" r:id="rId9"/>
    <p:sldId id="299"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314" r:id="rId23"/>
    <p:sldId id="315" r:id="rId24"/>
    <p:sldId id="316" r:id="rId25"/>
    <p:sldId id="317" r:id="rId26"/>
    <p:sldId id="318" r:id="rId27"/>
    <p:sldId id="319" r:id="rId28"/>
    <p:sldId id="320" r:id="rId29"/>
    <p:sldId id="321" r:id="rId30"/>
    <p:sldId id="322" r:id="rId31"/>
    <p:sldId id="323" r:id="rId32"/>
    <p:sldId id="324" r:id="rId33"/>
    <p:sldId id="325" r:id="rId34"/>
    <p:sldId id="326" r:id="rId35"/>
    <p:sldId id="327" r:id="rId36"/>
    <p:sldId id="328" r:id="rId37"/>
    <p:sldId id="329" r:id="rId38"/>
    <p:sldId id="330" r:id="rId39"/>
    <p:sldId id="331" r:id="rId40"/>
    <p:sldId id="332" r:id="rId41"/>
    <p:sldId id="333" r:id="rId42"/>
    <p:sldId id="334" r:id="rId43"/>
    <p:sldId id="335" r:id="rId44"/>
    <p:sldId id="336" r:id="rId45"/>
    <p:sldId id="337" r:id="rId46"/>
    <p:sldId id="338" r:id="rId47"/>
    <p:sldId id="339" r:id="rId48"/>
    <p:sldId id="340" r:id="rId49"/>
    <p:sldId id="342" r:id="rId50"/>
    <p:sldId id="343" r:id="rId51"/>
    <p:sldId id="344" r:id="rId52"/>
    <p:sldId id="345" r:id="rId53"/>
    <p:sldId id="346" r:id="rId54"/>
    <p:sldId id="347" r:id="rId55"/>
    <p:sldId id="348" r:id="rId56"/>
    <p:sldId id="277" r:id="rId57"/>
    <p:sldId id="282" r:id="rId58"/>
    <p:sldId id="349" r:id="rId59"/>
    <p:sldId id="284" r:id="rId60"/>
    <p:sldId id="283" r:id="rId61"/>
    <p:sldId id="285" r:id="rId62"/>
    <p:sldId id="279" r:id="rId63"/>
    <p:sldId id="289" r:id="rId64"/>
    <p:sldId id="290" r:id="rId65"/>
    <p:sldId id="291" r:id="rId66"/>
    <p:sldId id="350"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3" autoAdjust="0"/>
    <p:restoredTop sz="94660"/>
  </p:normalViewPr>
  <p:slideViewPr>
    <p:cSldViewPr snapToGrid="0">
      <p:cViewPr varScale="1">
        <p:scale>
          <a:sx n="64" d="100"/>
          <a:sy n="64" d="100"/>
        </p:scale>
        <p:origin x="55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931883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776424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324581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186668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1098901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047B88-E8DC-4DC6-83F8-F23E7349214A}" type="datetimeFigureOut">
              <a:rPr lang="en-US" smtClean="0"/>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381640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047B88-E8DC-4DC6-83F8-F23E7349214A}" type="datetimeFigureOut">
              <a:rPr lang="en-US" smtClean="0"/>
              <a:t>7/1/2024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188207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9047B88-E8DC-4DC6-83F8-F23E7349214A}" type="datetimeFigureOut">
              <a:rPr lang="en-US" smtClean="0"/>
              <a:t>7/1/2024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321187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047B88-E8DC-4DC6-83F8-F23E7349214A}" type="datetimeFigureOut">
              <a:rPr lang="en-US" smtClean="0"/>
              <a:t>7/1/2024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648076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047B88-E8DC-4DC6-83F8-F23E7349214A}" type="datetimeFigureOut">
              <a:rPr lang="en-US" smtClean="0"/>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3776617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047B88-E8DC-4DC6-83F8-F23E7349214A}" type="datetimeFigureOut">
              <a:rPr lang="en-US" smtClean="0"/>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749830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047B88-E8DC-4DC6-83F8-F23E7349214A}" type="datetimeFigureOut">
              <a:rPr lang="en-US" smtClean="0"/>
              <a:t>7/1/2024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1AA79-87EF-487B-8583-631488B9C13B}" type="slidenum">
              <a:rPr lang="en-US" smtClean="0"/>
              <a:t>‹#›</a:t>
            </a:fld>
            <a:endParaRPr lang="en-US"/>
          </a:p>
        </p:txBody>
      </p:sp>
    </p:spTree>
    <p:extLst>
      <p:ext uri="{BB962C8B-B14F-4D97-AF65-F5344CB8AC3E}">
        <p14:creationId xmlns:p14="http://schemas.microsoft.com/office/powerpoint/2010/main" val="2208754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ASIE_Article_12_Section_F"/><Relationship Id="rId2" Type="http://schemas.openxmlformats.org/officeDocument/2006/relationships/hyperlink" Target="#ASIE_Article_12_Section_E"/><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ASIE_Article_2_Section_F2"/><Relationship Id="rId2" Type="http://schemas.openxmlformats.org/officeDocument/2006/relationships/hyperlink" Target="#CLARIFICATIONS_2C"/><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CLARIFICATIONS_3A"/><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CLARIFICATIONS_3B"/><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CLARIFICATIONS_3C"/><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CLARIFICATIONS_3Ei"/><Relationship Id="rId2" Type="http://schemas.openxmlformats.org/officeDocument/2006/relationships/hyperlink" Target="#CLARIFICATIONS_3D"/><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CLARIFICATIONS_3I"/><Relationship Id="rId2" Type="http://schemas.openxmlformats.org/officeDocument/2006/relationships/hyperlink" Target="#CLARIFICATIONS_3E"/><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CLARIFICATIONS_3Ei"/><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CLARIFICATIONS_3Eiib"/><Relationship Id="rId2" Type="http://schemas.openxmlformats.org/officeDocument/2006/relationships/hyperlink" Target="#CLARIFICATIONS_3Eiia"/><Relationship Id="rId1" Type="http://schemas.openxmlformats.org/officeDocument/2006/relationships/slideLayout" Target="../slideLayouts/slideLayout7.xml"/><Relationship Id="rId4" Type="http://schemas.openxmlformats.org/officeDocument/2006/relationships/hyperlink" Target="#CLARIFICATIONS_3L"/></Relationships>
</file>

<file path=ppt/slides/_rels/slide19.xml.rels><?xml version="1.0" encoding="UTF-8" standalone="yes"?>
<Relationships xmlns="http://schemas.openxmlformats.org/package/2006/relationships"><Relationship Id="rId2" Type="http://schemas.openxmlformats.org/officeDocument/2006/relationships/hyperlink" Target="#CLARIFICATIONS_3Eiii"/><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CLARIFICATIONS_3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CLARIFICATIONS_3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CLARIFICATIONS_3H"/><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CLARIFICATIONS_3I"/><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CLARIFICATIONS_3J"/><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CLARIFICATIONS_3K"/><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ASIE_Article_11_Section_E"/><Relationship Id="rId2" Type="http://schemas.openxmlformats.org/officeDocument/2006/relationships/hyperlink" Target="#CLARIFICATIONS_3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CLARIFICATIONS_3M"/><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CLARIFICATIONS_4A2"/><Relationship Id="rId2" Type="http://schemas.openxmlformats.org/officeDocument/2006/relationships/hyperlink" Target="#CLARIFICATIONS_4A1"/><Relationship Id="rId1" Type="http://schemas.openxmlformats.org/officeDocument/2006/relationships/slideLayout" Target="../slideLayouts/slideLayout7.xml"/><Relationship Id="rId4" Type="http://schemas.openxmlformats.org/officeDocument/2006/relationships/hyperlink" Target="#CLARIFICATIONS_4A3"/></Relationships>
</file>

<file path=ppt/slides/_rels/slide29.xml.rels><?xml version="1.0" encoding="UTF-8" standalone="yes"?>
<Relationships xmlns="http://schemas.openxmlformats.org/package/2006/relationships"><Relationship Id="rId2" Type="http://schemas.openxmlformats.org/officeDocument/2006/relationships/hyperlink" Target="#CLARIFICATIONS_4B"/><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hyperlink" Target="#CLARIFICATIONS_4C"/><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CLARIFICATIONS_5A"/><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CLARIFICATIONS_5B"/><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CLARIFICATIONS_5C"/><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CLARIFICATIONS_5D"/><Relationship Id="rId2" Type="http://schemas.openxmlformats.org/officeDocument/2006/relationships/hyperlink" Target="#CLARIFICATIONS_5C"/><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CLARIFICATIONS_5E"/><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CLARIFICATIONS_6A"/><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hyperlink" Target="#CLARIFICATIONS_6C"/><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CLARIFICATIONS_6E2"/><Relationship Id="rId2" Type="http://schemas.openxmlformats.org/officeDocument/2006/relationships/hyperlink" Target="#CLARIFICATIONS_6E1"/><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hyperlink" Target="#CLARIFICATIONS_6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CLARIFICATIONS_6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CLARIFICATIONS_6H"/><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hyperlink" Target="#CLARIFICATIONS_6H"/><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hyperlink" Target="#CLARIFICATIONS_6J"/><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hyperlink" Target="#CLARIFICATIONS_7A"/><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hyperlink" Target="#CLARIFICATIONS_7B"/><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CLARIFICATIONS_7C"/><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hyperlink" Target="#CLARIFICATIONS_7D"/><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hyperlink" Target="#CLARIFICATIONS_7E"/><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hyperlink" Target="#CLARIFICATIONS_7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hyperlink" Target="#CLARIFICATIONS_8"/><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hyperlink" Target="#ASIE_Article_5_Section_A"/><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hyperlink" Target="#CLARIFICATIONS_9B"/><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ASIE_Article_11_Section_A"/><Relationship Id="rId2" Type="http://schemas.openxmlformats.org/officeDocument/2006/relationships/hyperlink" Target="#CLARIFICATIONS_1"/><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CLARIFICATIONS_2A"/><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Mensa Bylaws 102: Minimum Standard Bylaws for Local Groups</a:t>
            </a:r>
            <a:br>
              <a:rPr lang="en-US" dirty="0"/>
            </a:br>
            <a:endParaRPr lang="en-US" dirty="0"/>
          </a:p>
        </p:txBody>
      </p:sp>
      <p:sp>
        <p:nvSpPr>
          <p:cNvPr id="3" name="Subtitle 2"/>
          <p:cNvSpPr>
            <a:spLocks noGrp="1"/>
          </p:cNvSpPr>
          <p:nvPr>
            <p:ph type="subTitle" idx="1"/>
          </p:nvPr>
        </p:nvSpPr>
        <p:spPr/>
        <p:txBody>
          <a:bodyPr>
            <a:normAutofit lnSpcReduction="10000"/>
          </a:bodyPr>
          <a:lstStyle/>
          <a:p>
            <a:endParaRPr lang="en-US" dirty="0"/>
          </a:p>
          <a:p>
            <a:r>
              <a:rPr lang="en-US" dirty="0"/>
              <a:t>Dan Burg, American Mensa Bylaws Committee chair</a:t>
            </a:r>
          </a:p>
          <a:p>
            <a:r>
              <a:rPr lang="en-US" dirty="0"/>
              <a:t>bylaws@us.mensa.org</a:t>
            </a:r>
          </a:p>
          <a:p>
            <a:r>
              <a:rPr lang="en-US" dirty="0"/>
              <a:t>December 2023</a:t>
            </a:r>
          </a:p>
          <a:p>
            <a:endParaRPr lang="en-US" dirty="0"/>
          </a:p>
        </p:txBody>
      </p:sp>
    </p:spTree>
    <p:extLst>
      <p:ext uri="{BB962C8B-B14F-4D97-AF65-F5344CB8AC3E}">
        <p14:creationId xmlns:p14="http://schemas.microsoft.com/office/powerpoint/2010/main" val="4107000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509200"/>
          </a:xfrm>
          <a:prstGeom prst="rect">
            <a:avLst/>
          </a:prstGeom>
        </p:spPr>
        <p:txBody>
          <a:bodyPr wrap="square">
            <a:spAutoFit/>
          </a:bodyPr>
          <a:lstStyle/>
          <a:p>
            <a:r>
              <a:rPr lang="en-US" sz="4400" dirty="0">
                <a:latin typeface="Times New Roman" panose="02020603050405020304" pitchFamily="18" charset="0"/>
                <a:ea typeface="Times New Roman" panose="02020603050405020304" pitchFamily="18" charset="0"/>
                <a:cs typeface="Times New Roman" panose="02020603050405020304" pitchFamily="18" charset="0"/>
              </a:rPr>
              <a:t>2. </a:t>
            </a:r>
            <a:r>
              <a:rPr lang="en-US" sz="4400" u="sng" dirty="0"/>
              <a:t>MEMBERSHIP</a:t>
            </a:r>
            <a:r>
              <a:rPr lang="en-US" sz="4400" dirty="0"/>
              <a:t>: The following is required:</a:t>
            </a:r>
          </a:p>
          <a:p>
            <a:r>
              <a:rPr lang="en-US" sz="4400" dirty="0"/>
              <a:t>B.	A statement that Mensa members in good standing, including those who are not also members of the local group, are welcome to participate in the social activities of the local group at the discretion of the host(s). (See </a:t>
            </a:r>
            <a:r>
              <a:rPr lang="en-US" sz="4400" u="sng" dirty="0">
                <a:hlinkClick r:id="rId2" action="ppaction://hlinkfile"/>
              </a:rPr>
              <a:t>ASIE Article 12, Sections E</a:t>
            </a:r>
            <a:r>
              <a:rPr lang="en-US" sz="4400" dirty="0"/>
              <a:t> and </a:t>
            </a:r>
            <a:r>
              <a:rPr lang="en-US" sz="4400" u="sng" dirty="0">
                <a:hlinkClick r:id="rId3" action="ppaction://hlinkfile"/>
              </a:rPr>
              <a:t>F</a:t>
            </a:r>
            <a:r>
              <a:rPr lang="en-US" sz="4400" dirty="0"/>
              <a:t>.)</a:t>
            </a:r>
          </a:p>
        </p:txBody>
      </p:sp>
    </p:spTree>
    <p:extLst>
      <p:ext uri="{BB962C8B-B14F-4D97-AF65-F5344CB8AC3E}">
        <p14:creationId xmlns:p14="http://schemas.microsoft.com/office/powerpoint/2010/main" val="3285218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509200"/>
          </a:xfrm>
          <a:prstGeom prst="rect">
            <a:avLst/>
          </a:prstGeom>
        </p:spPr>
        <p:txBody>
          <a:bodyPr wrap="square">
            <a:spAutoFit/>
          </a:bodyPr>
          <a:lstStyle/>
          <a:p>
            <a:r>
              <a:rPr lang="en-US" sz="4400" dirty="0">
                <a:latin typeface="Times New Roman" panose="02020603050405020304" pitchFamily="18" charset="0"/>
                <a:ea typeface="Times New Roman" panose="02020603050405020304" pitchFamily="18" charset="0"/>
                <a:cs typeface="Times New Roman" panose="02020603050405020304" pitchFamily="18" charset="0"/>
              </a:rPr>
              <a:t>2. </a:t>
            </a:r>
            <a:r>
              <a:rPr lang="en-US" sz="4400" u="sng" dirty="0"/>
              <a:t>MEMBERSHIP</a:t>
            </a:r>
            <a:r>
              <a:rPr lang="en-US" sz="4400" dirty="0"/>
              <a:t>: The following is required:</a:t>
            </a:r>
          </a:p>
          <a:p>
            <a:r>
              <a:rPr lang="en-US" sz="4400" dirty="0"/>
              <a:t>C.	A statement that the National Ombudsperson (or designee), the Regional Ombudsperson (or designee), and members of the AMC shall be permitted to participate in the business affairs of the local group in the discharge of their official duties. (See </a:t>
            </a:r>
            <a:r>
              <a:rPr lang="en-US" sz="4400" u="sng" dirty="0">
                <a:hlinkClick r:id="rId2" action="ppaction://hlinkfile"/>
              </a:rPr>
              <a:t>Clarification 2C</a:t>
            </a:r>
            <a:r>
              <a:rPr lang="en-US" sz="4400" dirty="0"/>
              <a:t> and </a:t>
            </a:r>
            <a:r>
              <a:rPr lang="en-US" sz="4400" u="sng" dirty="0">
                <a:hlinkClick r:id="rId3" action="ppaction://hlinkfile"/>
              </a:rPr>
              <a:t>ASIE Article 2, Sec. F.2</a:t>
            </a:r>
            <a:r>
              <a:rPr lang="en-US" sz="4400" dirty="0"/>
              <a:t>.)</a:t>
            </a:r>
          </a:p>
        </p:txBody>
      </p:sp>
    </p:spTree>
    <p:extLst>
      <p:ext uri="{BB962C8B-B14F-4D97-AF65-F5344CB8AC3E}">
        <p14:creationId xmlns:p14="http://schemas.microsoft.com/office/powerpoint/2010/main" val="1918681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432530"/>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4400" dirty="0"/>
              <a:t>A.	</a:t>
            </a:r>
            <a:r>
              <a:rPr lang="en-US" sz="4000" dirty="0"/>
              <a:t>A statement that an officer is defined as any person whose position is specified in the local group bylaws or who is appointed by the governing body, or a member thereof, to a position with a title and specific responsibilities. All local group officers, whether elected or appointed, must be current members in good standing of AML. (See </a:t>
            </a:r>
            <a:r>
              <a:rPr lang="en-US" sz="4000" u="sng" dirty="0">
                <a:hlinkClick r:id="rId2" action="ppaction://hlinkfile"/>
              </a:rPr>
              <a:t>Clarification 3A</a:t>
            </a:r>
            <a:r>
              <a:rPr lang="en-US" sz="4000" dirty="0"/>
              <a:t>.)</a:t>
            </a:r>
          </a:p>
        </p:txBody>
      </p:sp>
    </p:spTree>
    <p:extLst>
      <p:ext uri="{BB962C8B-B14F-4D97-AF65-F5344CB8AC3E}">
        <p14:creationId xmlns:p14="http://schemas.microsoft.com/office/powerpoint/2010/main" val="3838409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432530"/>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B.	A description of the governing body of the local group and of its composition, and a statement that the governing body conducts the business of the local group. No more than one-half of the voting positions on the governing body may be appointed positions; however, there may be as many non-voting appointed positions as desired. If any appointed positions have votes on the governing body, these must be specified in the bylaws. (See </a:t>
            </a:r>
            <a:r>
              <a:rPr lang="en-US" sz="3600" u="sng" dirty="0">
                <a:hlinkClick r:id="rId2" action="ppaction://hlinkfile"/>
              </a:rPr>
              <a:t>Clarification 3B</a:t>
            </a:r>
            <a:r>
              <a:rPr lang="en-US" sz="3600" dirty="0"/>
              <a:t>.)</a:t>
            </a:r>
          </a:p>
        </p:txBody>
      </p:sp>
    </p:spTree>
    <p:extLst>
      <p:ext uri="{BB962C8B-B14F-4D97-AF65-F5344CB8AC3E}">
        <p14:creationId xmlns:p14="http://schemas.microsoft.com/office/powerpoint/2010/main" val="3653210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108543"/>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C.	A statement that all voting members of the governing body must also be members in good standing of the local group. (See </a:t>
            </a:r>
            <a:r>
              <a:rPr lang="en-US" sz="3600" u="sng" dirty="0">
                <a:hlinkClick r:id="rId2" action="ppaction://hlinkfile"/>
              </a:rPr>
              <a:t>Clarification 3C</a:t>
            </a:r>
            <a:r>
              <a:rPr lang="en-US" sz="3600" dirty="0"/>
              <a:t>.)</a:t>
            </a:r>
          </a:p>
        </p:txBody>
      </p:sp>
    </p:spTree>
    <p:extLst>
      <p:ext uri="{BB962C8B-B14F-4D97-AF65-F5344CB8AC3E}">
        <p14:creationId xmlns:p14="http://schemas.microsoft.com/office/powerpoint/2010/main" val="2151986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878532"/>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200" dirty="0"/>
              <a:t>D.	A listing of the elected officers of the group, of which there must be a minimum of three, with a defined order of succession or other means of immediately and automatically filling a vacancy in the position of Local Secretary. A replacement for an elected officer is considered to be an elected officer whose term of office ends with the next regular elections. (See </a:t>
            </a:r>
            <a:r>
              <a:rPr lang="en-US" sz="3200" u="sng" dirty="0">
                <a:hlinkClick r:id="rId2" action="ppaction://hlinkfile"/>
              </a:rPr>
              <a:t>Clarification 3D</a:t>
            </a:r>
            <a:r>
              <a:rPr lang="en-US" sz="3200" dirty="0"/>
              <a:t>; see also Minimum Standard Bylaw 3Ei and </a:t>
            </a:r>
            <a:r>
              <a:rPr lang="en-US" sz="3200" u="sng" dirty="0">
                <a:hlinkClick r:id="rId3" action="ppaction://hlinkfile"/>
              </a:rPr>
              <a:t>Clarification 3Ei</a:t>
            </a:r>
            <a:r>
              <a:rPr lang="en-US" sz="3200" dirty="0"/>
              <a:t> regarding the title “Local Secretary.”)</a:t>
            </a:r>
          </a:p>
        </p:txBody>
      </p:sp>
    </p:spTree>
    <p:extLst>
      <p:ext uri="{BB962C8B-B14F-4D97-AF65-F5344CB8AC3E}">
        <p14:creationId xmlns:p14="http://schemas.microsoft.com/office/powerpoint/2010/main" val="611076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324535"/>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E.	A listing of the duties of elected and appointed positions, their terms of office including starting and ending dates, and how vacancies shall be filled. The term of office of locally appointed officers and committees may not exceed the term of office of the officer or governing body appointing them except if specified in the bylaws. (See </a:t>
            </a:r>
            <a:r>
              <a:rPr lang="en-US" sz="3600" u="sng" dirty="0">
                <a:hlinkClick r:id="rId2" action="ppaction://hlinkfile"/>
              </a:rPr>
              <a:t>Clarifications 3E</a:t>
            </a:r>
            <a:r>
              <a:rPr lang="en-US" sz="3600" dirty="0"/>
              <a:t> and </a:t>
            </a:r>
            <a:r>
              <a:rPr lang="en-US" sz="3600" u="sng" dirty="0">
                <a:hlinkClick r:id="rId3" action="ppaction://hlinkfile"/>
              </a:rPr>
              <a:t>3I</a:t>
            </a:r>
            <a:r>
              <a:rPr lang="en-US" sz="3600" dirty="0"/>
              <a:t>.)</a:t>
            </a:r>
          </a:p>
        </p:txBody>
      </p:sp>
    </p:spTree>
    <p:extLst>
      <p:ext uri="{BB962C8B-B14F-4D97-AF65-F5344CB8AC3E}">
        <p14:creationId xmlns:p14="http://schemas.microsoft.com/office/powerpoint/2010/main" val="1577497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370975"/>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200" dirty="0" err="1"/>
              <a:t>E.i.</a:t>
            </a:r>
            <a:r>
              <a:rPr lang="en-US" sz="3200" dirty="0"/>
              <a:t>	The chief executive officer of a local group may be titled any or all of the following, as the local group prefers: Local Secretary (LocSec), President, or Chair; however, no local group may have, as separate officers, more than one of the three. The Local Secretary shall be the chief point of contact between AML and the local group, and shall notify AML (through the National Office) and the Regional Vice Chair (RVC) for the local group within two weeks of the results of elections and of changes in the officers of the local group. (See </a:t>
            </a:r>
            <a:r>
              <a:rPr lang="en-US" sz="3200" u="sng" dirty="0">
                <a:hlinkClick r:id="rId2" action="ppaction://hlinkfile"/>
              </a:rPr>
              <a:t>Clarification 3Ei</a:t>
            </a:r>
            <a:r>
              <a:rPr lang="en-US" sz="3200" dirty="0"/>
              <a:t>.)</a:t>
            </a:r>
          </a:p>
        </p:txBody>
      </p:sp>
    </p:spTree>
    <p:extLst>
      <p:ext uri="{BB962C8B-B14F-4D97-AF65-F5344CB8AC3E}">
        <p14:creationId xmlns:p14="http://schemas.microsoft.com/office/powerpoint/2010/main" val="2974207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247864"/>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2400" dirty="0" err="1"/>
              <a:t>E.ii</a:t>
            </a:r>
            <a:r>
              <a:rPr lang="en-US" sz="2400" dirty="0"/>
              <a:t>.	The duties of the Treasurer must include providing the Local Secretary (or designee, who must also be a voting member of the governing body) statements from banks and any other institutions where the group’s money is deposited, at least quarterly. The Treasurer must submit to the governing body a financial report, not less than twice each year (at approximate six-month intervals), that must also be published in the official publication. The report shall contain schedules of income, expenses, and balances for all funds under the control of the local group, including regional gathering, scholarship, and other special funds. All accounts shall be separate accounts in the name of the group, and shall have more than one signatory so that funds can be accessed in the temporary absence of the Treasurer, who shall be one of the signatories. The Treasurer shall also maintain a listing of all equipment owned by the local group. (See </a:t>
            </a:r>
            <a:r>
              <a:rPr lang="en-US" sz="2400" u="sng" dirty="0">
                <a:hlinkClick r:id="rId2" action="ppaction://hlinkfile"/>
              </a:rPr>
              <a:t>Clarifications 3Eiia</a:t>
            </a:r>
            <a:r>
              <a:rPr lang="en-US" sz="2400" dirty="0"/>
              <a:t>, </a:t>
            </a:r>
            <a:r>
              <a:rPr lang="en-US" sz="2400" u="sng" dirty="0">
                <a:hlinkClick r:id="rId3" action="ppaction://hlinkfile"/>
              </a:rPr>
              <a:t>3Eiib</a:t>
            </a:r>
            <a:r>
              <a:rPr lang="en-US" sz="2400" dirty="0"/>
              <a:t>, and </a:t>
            </a:r>
            <a:r>
              <a:rPr lang="en-US" sz="2400" u="sng" dirty="0">
                <a:hlinkClick r:id="rId4" action="ppaction://hlinkfile"/>
              </a:rPr>
              <a:t>3L</a:t>
            </a:r>
            <a:r>
              <a:rPr lang="en-US" sz="2400" dirty="0"/>
              <a:t>.)</a:t>
            </a:r>
          </a:p>
        </p:txBody>
      </p:sp>
    </p:spTree>
    <p:extLst>
      <p:ext uri="{BB962C8B-B14F-4D97-AF65-F5344CB8AC3E}">
        <p14:creationId xmlns:p14="http://schemas.microsoft.com/office/powerpoint/2010/main" val="390221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108543"/>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err="1"/>
              <a:t>E.iii</a:t>
            </a:r>
            <a:r>
              <a:rPr lang="en-US" sz="3600" dirty="0"/>
              <a:t>.	The duties of one of the officers are to include the taking and maintaining of minutes of meetings of the governing body. (See </a:t>
            </a:r>
            <a:r>
              <a:rPr lang="en-US" sz="3600" u="sng" dirty="0">
                <a:hlinkClick r:id="rId2" action="ppaction://hlinkfile"/>
              </a:rPr>
              <a:t>Clarification 3Eiii</a:t>
            </a:r>
            <a:r>
              <a:rPr lang="en-US" sz="3600" dirty="0"/>
              <a:t>.)</a:t>
            </a:r>
          </a:p>
        </p:txBody>
      </p:sp>
    </p:spTree>
    <p:extLst>
      <p:ext uri="{BB962C8B-B14F-4D97-AF65-F5344CB8AC3E}">
        <p14:creationId xmlns:p14="http://schemas.microsoft.com/office/powerpoint/2010/main" val="2505715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412" y="284205"/>
            <a:ext cx="10267122" cy="5509200"/>
          </a:xfrm>
          <a:prstGeom prst="rect">
            <a:avLst/>
          </a:prstGeom>
          <a:noFill/>
        </p:spPr>
        <p:txBody>
          <a:bodyPr wrap="square" rtlCol="0">
            <a:spAutoFit/>
          </a:bodyPr>
          <a:lstStyle/>
          <a:p>
            <a:r>
              <a:rPr lang="en-US" sz="4400" dirty="0"/>
              <a:t>Brief Overview of Mensa’s Governing Documents and Structure</a:t>
            </a:r>
          </a:p>
          <a:p>
            <a:endParaRPr lang="en-US" sz="4400" dirty="0"/>
          </a:p>
          <a:p>
            <a:r>
              <a:rPr lang="en-US" sz="4400" dirty="0"/>
              <a:t>The Constitution of Mensa is the highest governing document in Mensa worldwide</a:t>
            </a:r>
          </a:p>
          <a:p>
            <a:endParaRPr lang="en-US" sz="4400" dirty="0"/>
          </a:p>
          <a:p>
            <a:r>
              <a:rPr lang="en-US" sz="4400" dirty="0"/>
              <a:t>Next in the hierarchy, for our purposes, are the Bylaws of American Mensa</a:t>
            </a:r>
          </a:p>
        </p:txBody>
      </p:sp>
    </p:spTree>
    <p:extLst>
      <p:ext uri="{BB962C8B-B14F-4D97-AF65-F5344CB8AC3E}">
        <p14:creationId xmlns:p14="http://schemas.microsoft.com/office/powerpoint/2010/main" val="2181985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662541"/>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F.	A statement that elected members of the governing body may be removed from office by means of a recall election, using the procedures specified in MSB section 6. (See </a:t>
            </a:r>
            <a:r>
              <a:rPr lang="en-US" sz="3600" u="sng" dirty="0">
                <a:hlinkClick r:id="rId2" action="ppaction://hlinkfile"/>
              </a:rPr>
              <a:t>Clarification 3F</a:t>
            </a:r>
            <a:r>
              <a:rPr lang="en-US" sz="3600" dirty="0"/>
              <a:t>.)</a:t>
            </a:r>
          </a:p>
        </p:txBody>
      </p:sp>
    </p:spTree>
    <p:extLst>
      <p:ext uri="{BB962C8B-B14F-4D97-AF65-F5344CB8AC3E}">
        <p14:creationId xmlns:p14="http://schemas.microsoft.com/office/powerpoint/2010/main" val="3290669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108543"/>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G.	A provision stating that any voting officer may be removed from office for failing to attend business meetings. (See </a:t>
            </a:r>
            <a:r>
              <a:rPr lang="en-US" sz="3600" u="sng" dirty="0">
                <a:hlinkClick r:id="rId2" action="ppaction://hlinkfile"/>
              </a:rPr>
              <a:t>Clarification 3G</a:t>
            </a:r>
            <a:r>
              <a:rPr lang="en-US" sz="3600" dirty="0"/>
              <a:t>.)</a:t>
            </a:r>
          </a:p>
        </p:txBody>
      </p:sp>
    </p:spTree>
    <p:extLst>
      <p:ext uri="{BB962C8B-B14F-4D97-AF65-F5344CB8AC3E}">
        <p14:creationId xmlns:p14="http://schemas.microsoft.com/office/powerpoint/2010/main" val="2208835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216539"/>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H.	A statement that the local group shall select one or more ombudspersons to pursue local resolution of disputes and perform such other duties as may be required of all local group ombudspersons by AML. (See </a:t>
            </a:r>
            <a:r>
              <a:rPr lang="en-US" sz="3600" u="sng" dirty="0">
                <a:hlinkClick r:id="rId2" action="ppaction://hlinkfile"/>
              </a:rPr>
              <a:t>Clarification 3H</a:t>
            </a:r>
            <a:r>
              <a:rPr lang="en-US" sz="3600" dirty="0"/>
              <a:t>.)</a:t>
            </a:r>
          </a:p>
        </p:txBody>
      </p:sp>
    </p:spTree>
    <p:extLst>
      <p:ext uri="{BB962C8B-B14F-4D97-AF65-F5344CB8AC3E}">
        <p14:creationId xmlns:p14="http://schemas.microsoft.com/office/powerpoint/2010/main" val="2900339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108543"/>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I.	A statement of how appointed officers are appointed to office and how appointed officers may be removed from office. (See </a:t>
            </a:r>
            <a:r>
              <a:rPr lang="en-US" sz="3600" u="sng" dirty="0">
                <a:hlinkClick r:id="rId2" action="ppaction://hlinkfile"/>
              </a:rPr>
              <a:t>Clarification 3I</a:t>
            </a:r>
            <a:r>
              <a:rPr lang="en-US" sz="3600" dirty="0"/>
              <a:t>.)</a:t>
            </a:r>
          </a:p>
        </p:txBody>
      </p:sp>
    </p:spTree>
    <p:extLst>
      <p:ext uri="{BB962C8B-B14F-4D97-AF65-F5344CB8AC3E}">
        <p14:creationId xmlns:p14="http://schemas.microsoft.com/office/powerpoint/2010/main" val="39438018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878532"/>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J.	A provision requiring annual financial reviews at approximately twelve-month intervals. This review shall be conducted by someone who was not involved in the issuing or collecting of money during the review period, and shall include viewing statements from banks and any other institutions where the group’s money was held during the review period. (See </a:t>
            </a:r>
            <a:r>
              <a:rPr lang="en-US" sz="3600" u="sng" dirty="0">
                <a:hlinkClick r:id="rId2" action="ppaction://hlinkfile"/>
              </a:rPr>
              <a:t>Clarification 3J</a:t>
            </a:r>
            <a:r>
              <a:rPr lang="en-US" sz="3600" dirty="0"/>
              <a:t>.)</a:t>
            </a:r>
          </a:p>
        </p:txBody>
      </p:sp>
    </p:spTree>
    <p:extLst>
      <p:ext uri="{BB962C8B-B14F-4D97-AF65-F5344CB8AC3E}">
        <p14:creationId xmlns:p14="http://schemas.microsoft.com/office/powerpoint/2010/main" val="30213841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878532"/>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K.	A statement that all officers, elected or appointed, shall turn over all files; equipment; computer applications, along with associated user IDs and passwords; and materials pertaining to their offices to either their successor(s), to the current Local Secretary, or to another member of the governing body, no later than four weeks after leaving office. (See </a:t>
            </a:r>
            <a:r>
              <a:rPr lang="en-US" sz="3600" u="sng" dirty="0">
                <a:hlinkClick r:id="rId2" action="ppaction://hlinkfile"/>
              </a:rPr>
              <a:t>Clarification 3K</a:t>
            </a:r>
            <a:r>
              <a:rPr lang="en-US" sz="3600" dirty="0"/>
              <a:t>.)</a:t>
            </a:r>
          </a:p>
        </p:txBody>
      </p:sp>
    </p:spTree>
    <p:extLst>
      <p:ext uri="{BB962C8B-B14F-4D97-AF65-F5344CB8AC3E}">
        <p14:creationId xmlns:p14="http://schemas.microsoft.com/office/powerpoint/2010/main" val="3045544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108543"/>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L.	A statement that the local group shall comply with federal financial reporting requirements. (See </a:t>
            </a:r>
            <a:r>
              <a:rPr lang="en-US" sz="3600" u="sng" dirty="0">
                <a:hlinkClick r:id="rId2" action="ppaction://hlinkfile"/>
              </a:rPr>
              <a:t>Clarification 3L</a:t>
            </a:r>
            <a:r>
              <a:rPr lang="en-US" sz="3600" dirty="0"/>
              <a:t> and </a:t>
            </a:r>
            <a:r>
              <a:rPr lang="en-US" sz="3600" u="sng" dirty="0">
                <a:hlinkClick r:id="rId3" action="ppaction://hlinkfile"/>
              </a:rPr>
              <a:t>ASIE Article 11, Section E</a:t>
            </a:r>
            <a:r>
              <a:rPr lang="en-US" sz="3600" dirty="0"/>
              <a:t>.)</a:t>
            </a:r>
          </a:p>
        </p:txBody>
      </p:sp>
    </p:spTree>
    <p:extLst>
      <p:ext uri="{BB962C8B-B14F-4D97-AF65-F5344CB8AC3E}">
        <p14:creationId xmlns:p14="http://schemas.microsoft.com/office/powerpoint/2010/main" val="1313479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216539"/>
          </a:xfrm>
          <a:prstGeom prst="rect">
            <a:avLst/>
          </a:prstGeom>
        </p:spPr>
        <p:txBody>
          <a:bodyPr wrap="square">
            <a:spAutoFit/>
          </a:bodyPr>
          <a:lstStyle/>
          <a:p>
            <a:r>
              <a:rPr lang="en-US" sz="4400" dirty="0"/>
              <a:t>3.  </a:t>
            </a:r>
            <a:r>
              <a:rPr lang="en-US" sz="4400" u="sng" dirty="0"/>
              <a:t>OFFICERS AND DUTIES</a:t>
            </a:r>
            <a:r>
              <a:rPr lang="en-US" sz="4400" dirty="0"/>
              <a:t>: The following is required:</a:t>
            </a:r>
          </a:p>
          <a:p>
            <a:r>
              <a:rPr lang="en-US" sz="3600" dirty="0"/>
              <a:t>M.	A statement that the conflict of interest rules stated in the Bylaws of American Mensa for the AMC shall also be applicable to the local group and the members of its governing body. (See </a:t>
            </a:r>
            <a:r>
              <a:rPr lang="en-US" sz="3600" u="sng" dirty="0">
                <a:hlinkClick r:id="rId2" action="ppaction://hlinkfile"/>
              </a:rPr>
              <a:t>Clarification 3M</a:t>
            </a:r>
            <a:r>
              <a:rPr lang="en-US" sz="3600" dirty="0"/>
              <a:t>.)</a:t>
            </a:r>
          </a:p>
        </p:txBody>
      </p:sp>
    </p:spTree>
    <p:extLst>
      <p:ext uri="{BB962C8B-B14F-4D97-AF65-F5344CB8AC3E}">
        <p14:creationId xmlns:p14="http://schemas.microsoft.com/office/powerpoint/2010/main" val="27846106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477875"/>
          </a:xfrm>
          <a:prstGeom prst="rect">
            <a:avLst/>
          </a:prstGeom>
        </p:spPr>
        <p:txBody>
          <a:bodyPr wrap="square">
            <a:spAutoFit/>
          </a:bodyPr>
          <a:lstStyle/>
          <a:p>
            <a:r>
              <a:rPr lang="en-US" sz="4400" dirty="0"/>
              <a:t>4.  </a:t>
            </a:r>
            <a:r>
              <a:rPr lang="en-US" sz="4400" u="sng" dirty="0"/>
              <a:t>PUBLICATION</a:t>
            </a:r>
            <a:r>
              <a:rPr lang="en-US" sz="4400" dirty="0"/>
              <a:t>: The following is required:</a:t>
            </a:r>
          </a:p>
          <a:p>
            <a:r>
              <a:rPr lang="en-US" sz="4400" dirty="0"/>
              <a:t>A.	A statement that the local group shall have an official printed publication and that the governing body is its publisher. (See </a:t>
            </a:r>
            <a:r>
              <a:rPr lang="en-US" sz="4400" u="sng" dirty="0">
                <a:hlinkClick r:id="rId2" action="ppaction://hlinkfile"/>
              </a:rPr>
              <a:t>Clarifications 4A1</a:t>
            </a:r>
            <a:r>
              <a:rPr lang="en-US" sz="4400" dirty="0"/>
              <a:t>, </a:t>
            </a:r>
            <a:r>
              <a:rPr lang="en-US" sz="4400" u="sng" dirty="0">
                <a:hlinkClick r:id="rId3" action="ppaction://hlinkfile"/>
              </a:rPr>
              <a:t>4A2</a:t>
            </a:r>
            <a:r>
              <a:rPr lang="en-US" sz="4400" dirty="0"/>
              <a:t>, and </a:t>
            </a:r>
            <a:r>
              <a:rPr lang="en-US" sz="4400" u="sng" dirty="0">
                <a:hlinkClick r:id="rId4" action="ppaction://hlinkfile"/>
              </a:rPr>
              <a:t>4A3</a:t>
            </a:r>
            <a:r>
              <a:rPr lang="en-US" sz="4400" dirty="0"/>
              <a:t>.)</a:t>
            </a:r>
          </a:p>
        </p:txBody>
      </p:sp>
    </p:spTree>
    <p:extLst>
      <p:ext uri="{BB962C8B-B14F-4D97-AF65-F5344CB8AC3E}">
        <p14:creationId xmlns:p14="http://schemas.microsoft.com/office/powerpoint/2010/main" val="2754530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755422"/>
          </a:xfrm>
          <a:prstGeom prst="rect">
            <a:avLst/>
          </a:prstGeom>
        </p:spPr>
        <p:txBody>
          <a:bodyPr wrap="square">
            <a:spAutoFit/>
          </a:bodyPr>
          <a:lstStyle/>
          <a:p>
            <a:r>
              <a:rPr lang="en-US" sz="4400" dirty="0"/>
              <a:t>4.  </a:t>
            </a:r>
            <a:r>
              <a:rPr lang="en-US" sz="4400" u="sng" dirty="0"/>
              <a:t>PUBLICATION</a:t>
            </a:r>
            <a:r>
              <a:rPr lang="en-US" sz="4400" dirty="0"/>
              <a:t>: The following is required:</a:t>
            </a:r>
          </a:p>
          <a:p>
            <a:r>
              <a:rPr lang="en-US" sz="3600" dirty="0"/>
              <a:t>B.	A statement that, if an electronic version of the newsletter is created, the local group shall observe the preferences of members regarding how their newsletters are to be delivered (electronically or printed), as filed with AML. The governing body may, at its discretion, send printed copies of the newsletter in addition to the electronic version to members who would otherwise get only the electronic version. (See </a:t>
            </a:r>
            <a:r>
              <a:rPr lang="en-US" sz="3600" u="sng" dirty="0">
                <a:hlinkClick r:id="rId2" action="ppaction://hlinkfile"/>
              </a:rPr>
              <a:t>Clarification 4B</a:t>
            </a:r>
            <a:r>
              <a:rPr lang="en-US" sz="3600" dirty="0"/>
              <a:t>.)</a:t>
            </a:r>
          </a:p>
        </p:txBody>
      </p:sp>
    </p:spTree>
    <p:extLst>
      <p:ext uri="{BB962C8B-B14F-4D97-AF65-F5344CB8AC3E}">
        <p14:creationId xmlns:p14="http://schemas.microsoft.com/office/powerpoint/2010/main" val="1472333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endParaRPr lang="en-US" sz="4400" dirty="0"/>
          </a:p>
          <a:p>
            <a:r>
              <a:rPr lang="en-US" sz="4400" dirty="0"/>
              <a:t>Next are the actions of the AMC, known as Actions Still in Effect (ASIEs)</a:t>
            </a:r>
          </a:p>
          <a:p>
            <a:endParaRPr lang="en-US" sz="4400" dirty="0"/>
          </a:p>
          <a:p>
            <a:r>
              <a:rPr lang="en-US" sz="4400" dirty="0"/>
              <a:t>One of the ASIEs is called the Minimum Standard Bylaws for Local Groups (MSBs)</a:t>
            </a:r>
          </a:p>
          <a:p>
            <a:endParaRPr lang="en-US" sz="4400" dirty="0"/>
          </a:p>
        </p:txBody>
      </p:sp>
    </p:spTree>
    <p:extLst>
      <p:ext uri="{BB962C8B-B14F-4D97-AF65-F5344CB8AC3E}">
        <p14:creationId xmlns:p14="http://schemas.microsoft.com/office/powerpoint/2010/main" val="8162327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201424"/>
          </a:xfrm>
          <a:prstGeom prst="rect">
            <a:avLst/>
          </a:prstGeom>
        </p:spPr>
        <p:txBody>
          <a:bodyPr wrap="square">
            <a:spAutoFit/>
          </a:bodyPr>
          <a:lstStyle/>
          <a:p>
            <a:r>
              <a:rPr lang="en-US" sz="4400" dirty="0"/>
              <a:t>4.  </a:t>
            </a:r>
            <a:r>
              <a:rPr lang="en-US" sz="4400" u="sng" dirty="0"/>
              <a:t>PUBLICATION</a:t>
            </a:r>
            <a:r>
              <a:rPr lang="en-US" sz="4400" dirty="0"/>
              <a:t>: The following is required:</a:t>
            </a:r>
          </a:p>
          <a:p>
            <a:r>
              <a:rPr lang="en-US" sz="3600" dirty="0"/>
              <a:t>C.	A statement that the National Ombudsperson (or designee), Regional Ombudsperson (or designee), and the local ombudsperson may submit matter that relates to official ombudsperson duties marked “for publication” to the editor of the local group’s official publication, and that anything so marked shall be given the highest practicable priority for publication. (See </a:t>
            </a:r>
            <a:r>
              <a:rPr lang="en-US" sz="3600" u="sng" dirty="0">
                <a:hlinkClick r:id="rId2" action="ppaction://hlinkfile"/>
              </a:rPr>
              <a:t>Clarification 4C</a:t>
            </a:r>
            <a:r>
              <a:rPr lang="en-US" sz="3600" dirty="0"/>
              <a:t>.)</a:t>
            </a:r>
          </a:p>
        </p:txBody>
      </p:sp>
    </p:spTree>
    <p:extLst>
      <p:ext uri="{BB962C8B-B14F-4D97-AF65-F5344CB8AC3E}">
        <p14:creationId xmlns:p14="http://schemas.microsoft.com/office/powerpoint/2010/main" val="2200594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539430"/>
          </a:xfrm>
          <a:prstGeom prst="rect">
            <a:avLst/>
          </a:prstGeom>
        </p:spPr>
        <p:txBody>
          <a:bodyPr wrap="square">
            <a:spAutoFit/>
          </a:bodyPr>
          <a:lstStyle/>
          <a:p>
            <a:r>
              <a:rPr lang="en-US" sz="4400" dirty="0"/>
              <a:t>4.  </a:t>
            </a:r>
            <a:r>
              <a:rPr lang="en-US" sz="4400" u="sng" dirty="0"/>
              <a:t>PUBLICATION</a:t>
            </a:r>
            <a:r>
              <a:rPr lang="en-US" sz="4400" dirty="0"/>
              <a:t>: The following is required:</a:t>
            </a:r>
          </a:p>
          <a:p>
            <a:r>
              <a:rPr lang="en-US" sz="3600" dirty="0"/>
              <a:t>D.	A statement that the local group shall observe the preferences of members for suppression and publication of personal data, as filed with AML, when publishing a local group roster or membership directory/register.</a:t>
            </a:r>
          </a:p>
        </p:txBody>
      </p:sp>
    </p:spTree>
    <p:extLst>
      <p:ext uri="{BB962C8B-B14F-4D97-AF65-F5344CB8AC3E}">
        <p14:creationId xmlns:p14="http://schemas.microsoft.com/office/powerpoint/2010/main" val="2263543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370975"/>
          </a:xfrm>
          <a:prstGeom prst="rect">
            <a:avLst/>
          </a:prstGeom>
        </p:spPr>
        <p:txBody>
          <a:bodyPr wrap="square">
            <a:spAutoFit/>
          </a:bodyPr>
          <a:lstStyle/>
          <a:p>
            <a:r>
              <a:rPr lang="en-US" sz="4400" dirty="0"/>
              <a:t>5.  </a:t>
            </a:r>
            <a:r>
              <a:rPr lang="en-US" sz="4400" u="sng" dirty="0"/>
              <a:t>MEETINGS AND ACTIVITIES</a:t>
            </a:r>
            <a:r>
              <a:rPr lang="en-US" sz="4400" dirty="0"/>
              <a:t>: The following is required, except as noted:</a:t>
            </a:r>
          </a:p>
          <a:p>
            <a:r>
              <a:rPr lang="en-US" sz="4000" dirty="0"/>
              <a:t>A.	A statement that the governing body is to hold regular meetings at least quarterly, and that timely notice of meetings of the governing body shall be sent to all members and the RVC, usually by publishing in the official publication; also that at least one social activity for the membership is to be held per quarter. (See </a:t>
            </a:r>
            <a:r>
              <a:rPr lang="en-US" sz="4000" u="sng" dirty="0">
                <a:hlinkClick r:id="rId2" action="ppaction://hlinkfile"/>
              </a:rPr>
              <a:t>Clarification 5A</a:t>
            </a:r>
            <a:r>
              <a:rPr lang="en-US" sz="4000" dirty="0"/>
              <a:t>.)</a:t>
            </a:r>
          </a:p>
        </p:txBody>
      </p:sp>
    </p:spTree>
    <p:extLst>
      <p:ext uri="{BB962C8B-B14F-4D97-AF65-F5344CB8AC3E}">
        <p14:creationId xmlns:p14="http://schemas.microsoft.com/office/powerpoint/2010/main" val="1471657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878532"/>
          </a:xfrm>
          <a:prstGeom prst="rect">
            <a:avLst/>
          </a:prstGeom>
        </p:spPr>
        <p:txBody>
          <a:bodyPr wrap="square">
            <a:spAutoFit/>
          </a:bodyPr>
          <a:lstStyle/>
          <a:p>
            <a:r>
              <a:rPr lang="en-US" sz="4400" dirty="0"/>
              <a:t>5.  </a:t>
            </a:r>
            <a:r>
              <a:rPr lang="en-US" sz="4400" u="sng" dirty="0"/>
              <a:t>MEETINGS AND ACTIVITIES</a:t>
            </a:r>
            <a:r>
              <a:rPr lang="en-US" sz="4400" dirty="0"/>
              <a:t>: The following is required, except as noted:</a:t>
            </a:r>
          </a:p>
          <a:p>
            <a:r>
              <a:rPr lang="en-US" sz="3200" dirty="0"/>
              <a:t>B.	A statement that special meetings of the governing body may be called by the LocSec; or by the governing body; or by a written petition requiring signatures of at least a certain percentage of the membership of the local group, with the percentage not to exceed 10%; and that the agenda of the special meeting may include only that business for which the meeting is being called. The members of the local group and the RVC shall be notified of the special meeting if practicable.  (See </a:t>
            </a:r>
            <a:r>
              <a:rPr lang="en-US" sz="3200" u="sng" dirty="0">
                <a:hlinkClick r:id="rId2" action="ppaction://hlinkfile"/>
              </a:rPr>
              <a:t>Clarification 5B</a:t>
            </a:r>
            <a:r>
              <a:rPr lang="en-US" sz="3200" dirty="0"/>
              <a:t>.)</a:t>
            </a:r>
          </a:p>
        </p:txBody>
      </p:sp>
    </p:spTree>
    <p:extLst>
      <p:ext uri="{BB962C8B-B14F-4D97-AF65-F5344CB8AC3E}">
        <p14:creationId xmlns:p14="http://schemas.microsoft.com/office/powerpoint/2010/main" val="342767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755422"/>
          </a:xfrm>
          <a:prstGeom prst="rect">
            <a:avLst/>
          </a:prstGeom>
        </p:spPr>
        <p:txBody>
          <a:bodyPr wrap="square">
            <a:spAutoFit/>
          </a:bodyPr>
          <a:lstStyle/>
          <a:p>
            <a:r>
              <a:rPr lang="en-US" sz="4400" dirty="0"/>
              <a:t>5.  </a:t>
            </a:r>
            <a:r>
              <a:rPr lang="en-US" sz="4400" u="sng" dirty="0"/>
              <a:t>MEETINGS AND ACTIVITIES</a:t>
            </a:r>
            <a:r>
              <a:rPr lang="en-US" sz="4400" dirty="0"/>
              <a:t>: The following is required, except as noted:</a:t>
            </a:r>
          </a:p>
          <a:p>
            <a:r>
              <a:rPr lang="en-US" sz="2800" dirty="0"/>
              <a:t>C.	A statement either that remote participation during meetings of the governing body is allowed or that remote participation during meetings of the governing body is not allowed.  If remote participation is allowed, a statement that any one or more members of the governing body may participate in a meeting of the governing body by means of telephone, online conference, or similar communications equipment allowing all persons participating in the meeting to communicate with each other at the same time, and that participation by such means shall constitute presence in person at the meeting.  (See </a:t>
            </a:r>
            <a:r>
              <a:rPr lang="en-US" sz="2800" u="sng" dirty="0">
                <a:hlinkClick r:id="rId2" action="ppaction://hlinkfile"/>
              </a:rPr>
              <a:t>Clarification 5C</a:t>
            </a:r>
            <a:r>
              <a:rPr lang="en-US" sz="2800" dirty="0"/>
              <a:t>.)</a:t>
            </a:r>
          </a:p>
        </p:txBody>
      </p:sp>
    </p:spTree>
    <p:extLst>
      <p:ext uri="{BB962C8B-B14F-4D97-AF65-F5344CB8AC3E}">
        <p14:creationId xmlns:p14="http://schemas.microsoft.com/office/powerpoint/2010/main" val="9244799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324535"/>
          </a:xfrm>
          <a:prstGeom prst="rect">
            <a:avLst/>
          </a:prstGeom>
        </p:spPr>
        <p:txBody>
          <a:bodyPr wrap="square">
            <a:spAutoFit/>
          </a:bodyPr>
          <a:lstStyle/>
          <a:p>
            <a:r>
              <a:rPr lang="en-US" sz="4400" dirty="0"/>
              <a:t>5.  </a:t>
            </a:r>
            <a:r>
              <a:rPr lang="en-US" sz="4400" u="sng" dirty="0"/>
              <a:t>MEETINGS AND ACTIVITIES</a:t>
            </a:r>
            <a:r>
              <a:rPr lang="en-US" sz="4400" dirty="0"/>
              <a:t>: The following is required, except as noted:</a:t>
            </a:r>
          </a:p>
          <a:p>
            <a:r>
              <a:rPr lang="en-US" sz="3600" dirty="0"/>
              <a:t>D.	(Recommended but not required.) A statement either that remote participation during meetings of committees that are expressly established by these bylaws is allowed or that remote participation during meetings of committees that are expressly established by these bylaws is not allowed. (See </a:t>
            </a:r>
            <a:r>
              <a:rPr lang="en-US" sz="3600" u="sng" dirty="0">
                <a:hlinkClick r:id="rId2" action="ppaction://hlinkfile"/>
              </a:rPr>
              <a:t>Clarifications 5C</a:t>
            </a:r>
            <a:r>
              <a:rPr lang="en-US" sz="3600" dirty="0"/>
              <a:t> and </a:t>
            </a:r>
            <a:r>
              <a:rPr lang="en-US" sz="3600" u="sng" dirty="0">
                <a:hlinkClick r:id="rId3" action="ppaction://hlinkfile"/>
              </a:rPr>
              <a:t>5D</a:t>
            </a:r>
            <a:r>
              <a:rPr lang="en-US" sz="3600" dirty="0"/>
              <a:t>.)</a:t>
            </a:r>
          </a:p>
        </p:txBody>
      </p:sp>
    </p:spTree>
    <p:extLst>
      <p:ext uri="{BB962C8B-B14F-4D97-AF65-F5344CB8AC3E}">
        <p14:creationId xmlns:p14="http://schemas.microsoft.com/office/powerpoint/2010/main" val="29029668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216539"/>
          </a:xfrm>
          <a:prstGeom prst="rect">
            <a:avLst/>
          </a:prstGeom>
        </p:spPr>
        <p:txBody>
          <a:bodyPr wrap="square">
            <a:spAutoFit/>
          </a:bodyPr>
          <a:lstStyle/>
          <a:p>
            <a:r>
              <a:rPr lang="en-US" sz="4400" dirty="0"/>
              <a:t>5.  </a:t>
            </a:r>
            <a:r>
              <a:rPr lang="en-US" sz="4400" u="sng" dirty="0"/>
              <a:t>MEETINGS AND ACTIVITIES</a:t>
            </a:r>
            <a:r>
              <a:rPr lang="en-US" sz="4400" dirty="0"/>
              <a:t>: The following is required, except as noted:</a:t>
            </a:r>
          </a:p>
          <a:p>
            <a:r>
              <a:rPr lang="en-US" sz="3600" dirty="0"/>
              <a:t>E.	(Recommended but not required.) A statement that all meetings of the governing body shall be held in a physical site located within the geographical limits of the local group as assigned by the AMC.  (See </a:t>
            </a:r>
            <a:r>
              <a:rPr lang="en-US" sz="3600" u="sng" dirty="0">
                <a:hlinkClick r:id="rId2" action="ppaction://hlinkfile"/>
              </a:rPr>
              <a:t>Clarification 5E</a:t>
            </a:r>
            <a:r>
              <a:rPr lang="en-US" sz="3600" dirty="0"/>
              <a:t>.)</a:t>
            </a:r>
          </a:p>
        </p:txBody>
      </p:sp>
    </p:spTree>
    <p:extLst>
      <p:ext uri="{BB962C8B-B14F-4D97-AF65-F5344CB8AC3E}">
        <p14:creationId xmlns:p14="http://schemas.microsoft.com/office/powerpoint/2010/main" val="357482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801862"/>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A. 	Each local group of American Mensa, Ltd. is required to hold an election of its governing body (a general election) at least every two years. If two-year terms are used, the start of the term being in an even-numbered or odd-numbered year should be specified. (See </a:t>
            </a:r>
            <a:r>
              <a:rPr lang="en-US" sz="3600" u="sng" dirty="0">
                <a:hlinkClick r:id="rId2" action="ppaction://hlinkfile"/>
              </a:rPr>
              <a:t>Clarification 6A</a:t>
            </a:r>
            <a:r>
              <a:rPr lang="en-US" sz="3600" dirty="0"/>
              <a:t>.)</a:t>
            </a:r>
          </a:p>
        </p:txBody>
      </p:sp>
    </p:spTree>
    <p:extLst>
      <p:ext uri="{BB962C8B-B14F-4D97-AF65-F5344CB8AC3E}">
        <p14:creationId xmlns:p14="http://schemas.microsoft.com/office/powerpoint/2010/main" val="191124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693866"/>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B. 	A statement that neither the nominating committee nor the election committee shall contain elected members of the governing body or candidates for elective office in the general election.</a:t>
            </a:r>
          </a:p>
        </p:txBody>
      </p:sp>
    </p:spTree>
    <p:extLst>
      <p:ext uri="{BB962C8B-B14F-4D97-AF65-F5344CB8AC3E}">
        <p14:creationId xmlns:p14="http://schemas.microsoft.com/office/powerpoint/2010/main" val="22023832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139869"/>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C. 	A statement specifying who will conduct a recall election or bylaws amendment election. (See </a:t>
            </a:r>
            <a:r>
              <a:rPr lang="en-US" sz="3600" u="sng" dirty="0">
                <a:hlinkClick r:id="rId2" action="ppaction://hlinkfile"/>
              </a:rPr>
              <a:t>Clarification 6C</a:t>
            </a:r>
            <a:r>
              <a:rPr lang="en-US" sz="3600" dirty="0"/>
              <a:t>.)</a:t>
            </a:r>
          </a:p>
        </p:txBody>
      </p:sp>
    </p:spTree>
    <p:extLst>
      <p:ext uri="{BB962C8B-B14F-4D97-AF65-F5344CB8AC3E}">
        <p14:creationId xmlns:p14="http://schemas.microsoft.com/office/powerpoint/2010/main" val="80757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3853" y="665922"/>
            <a:ext cx="10197548" cy="8217634"/>
          </a:xfrm>
          <a:prstGeom prst="rect">
            <a:avLst/>
          </a:prstGeom>
          <a:noFill/>
        </p:spPr>
        <p:txBody>
          <a:bodyPr wrap="square" rtlCol="0">
            <a:spAutoFit/>
          </a:bodyPr>
          <a:lstStyle/>
          <a:p>
            <a:r>
              <a:rPr lang="en-US" sz="4400" dirty="0"/>
              <a:t>The MSBs document has requirements, recommendations, and a lot of explanatory material.</a:t>
            </a:r>
          </a:p>
          <a:p>
            <a:endParaRPr lang="en-US" sz="4400" dirty="0"/>
          </a:p>
          <a:p>
            <a:r>
              <a:rPr lang="en-US" sz="4400" dirty="0"/>
              <a:t>We also have Model Bylaws, which are one example of how to comply with the MSBs. If you like something in the Model, use that; if you don’t like something else, don’t use that.  But the MSBs have to be met.</a:t>
            </a:r>
          </a:p>
          <a:p>
            <a:endParaRPr lang="en-US" sz="4400" dirty="0"/>
          </a:p>
          <a:p>
            <a:endParaRPr lang="en-US" sz="4400" dirty="0"/>
          </a:p>
          <a:p>
            <a:endParaRPr lang="en-US" sz="4400" dirty="0"/>
          </a:p>
        </p:txBody>
      </p:sp>
    </p:spTree>
    <p:extLst>
      <p:ext uri="{BB962C8B-B14F-4D97-AF65-F5344CB8AC3E}">
        <p14:creationId xmlns:p14="http://schemas.microsoft.com/office/powerpoint/2010/main" val="2008715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585871"/>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D. 	The methods(s) and time frame for nominating officers.</a:t>
            </a:r>
          </a:p>
        </p:txBody>
      </p:sp>
    </p:spTree>
    <p:extLst>
      <p:ext uri="{BB962C8B-B14F-4D97-AF65-F5344CB8AC3E}">
        <p14:creationId xmlns:p14="http://schemas.microsoft.com/office/powerpoint/2010/main" val="37055424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432530"/>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2400" dirty="0"/>
              <a:t>E. 	When an election is held, ballots must be mailed to all members of the local group. Ballots must be either an insert to, or part of, the official publication, or mailed separately. Electronic distribution of ballots is acceptable as a substitute for distribution by postal mail for those members who request electronic distribution, but cannot supplant distribution by postal mail for those members who want postal mail. There must be provisions that allow full participation by postal mail for all members at all steps, including runoff elections. (See </a:t>
            </a:r>
            <a:r>
              <a:rPr lang="en-US" sz="2400" u="sng" dirty="0">
                <a:hlinkClick r:id="rId2" action="ppaction://hlinkfile"/>
              </a:rPr>
              <a:t>Clarifications 6E1</a:t>
            </a:r>
            <a:r>
              <a:rPr lang="en-US" sz="2400" dirty="0"/>
              <a:t> and </a:t>
            </a:r>
            <a:r>
              <a:rPr lang="en-US" sz="2400" u="sng" dirty="0">
                <a:hlinkClick r:id="rId3" action="ppaction://hlinkfile"/>
              </a:rPr>
              <a:t>6E2</a:t>
            </a:r>
            <a:r>
              <a:rPr lang="en-US" sz="2400" dirty="0"/>
              <a:t>.)</a:t>
            </a:r>
          </a:p>
        </p:txBody>
      </p:sp>
    </p:spTree>
    <p:extLst>
      <p:ext uri="{BB962C8B-B14F-4D97-AF65-F5344CB8AC3E}">
        <p14:creationId xmlns:p14="http://schemas.microsoft.com/office/powerpoint/2010/main" val="4273358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585871"/>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F. 	A designation of the date of the election. (See </a:t>
            </a:r>
            <a:r>
              <a:rPr lang="en-US" sz="3600" u="sng" dirty="0">
                <a:hlinkClick r:id="rId2" action="ppaction://hlinkfile"/>
              </a:rPr>
              <a:t>Clarification 6F</a:t>
            </a:r>
            <a:r>
              <a:rPr lang="en-US" sz="3600" dirty="0"/>
              <a:t>.)</a:t>
            </a:r>
          </a:p>
        </p:txBody>
      </p:sp>
    </p:spTree>
    <p:extLst>
      <p:ext uri="{BB962C8B-B14F-4D97-AF65-F5344CB8AC3E}">
        <p14:creationId xmlns:p14="http://schemas.microsoft.com/office/powerpoint/2010/main" val="25885884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693866"/>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G. 	A designation of responsibilities for the receipt and tallying of ballots for the election, and the method of certifying the results. (See </a:t>
            </a:r>
            <a:r>
              <a:rPr lang="en-US" sz="3600" u="sng" dirty="0">
                <a:hlinkClick r:id="rId2" action="ppaction://hlinkfile"/>
              </a:rPr>
              <a:t>Clarification 6G</a:t>
            </a:r>
            <a:r>
              <a:rPr lang="en-US" sz="3600" dirty="0"/>
              <a:t>.)</a:t>
            </a:r>
          </a:p>
        </p:txBody>
      </p:sp>
    </p:spTree>
    <p:extLst>
      <p:ext uri="{BB962C8B-B14F-4D97-AF65-F5344CB8AC3E}">
        <p14:creationId xmlns:p14="http://schemas.microsoft.com/office/powerpoint/2010/main" val="23702484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139869"/>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H. 	Tie-breaking by the flip of a coin or similar random process is allowed. A run-off in person is not. (See </a:t>
            </a:r>
            <a:r>
              <a:rPr lang="en-US" sz="3600" u="sng" dirty="0">
                <a:hlinkClick r:id="rId2" action="ppaction://hlinkfile"/>
              </a:rPr>
              <a:t>Clarification 6H</a:t>
            </a:r>
            <a:r>
              <a:rPr lang="en-US" sz="3600" dirty="0"/>
              <a:t>.)</a:t>
            </a:r>
          </a:p>
        </p:txBody>
      </p:sp>
    </p:spTree>
    <p:extLst>
      <p:ext uri="{BB962C8B-B14F-4D97-AF65-F5344CB8AC3E}">
        <p14:creationId xmlns:p14="http://schemas.microsoft.com/office/powerpoint/2010/main" val="7410312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139869"/>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I. 	(Recommended but not required)  A statement that anonymity of voters shall be preserved. (See </a:t>
            </a:r>
            <a:r>
              <a:rPr lang="en-US" sz="3600" u="sng" dirty="0">
                <a:hlinkClick r:id="rId2" action="ppaction://hlinkfile"/>
              </a:rPr>
              <a:t>Clarification 6I</a:t>
            </a:r>
            <a:r>
              <a:rPr lang="en-US" sz="3600" dirty="0"/>
              <a:t>.)</a:t>
            </a:r>
          </a:p>
        </p:txBody>
      </p:sp>
    </p:spTree>
    <p:extLst>
      <p:ext uri="{BB962C8B-B14F-4D97-AF65-F5344CB8AC3E}">
        <p14:creationId xmlns:p14="http://schemas.microsoft.com/office/powerpoint/2010/main" val="28327116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139869"/>
          </a:xfrm>
          <a:prstGeom prst="rect">
            <a:avLst/>
          </a:prstGeom>
        </p:spPr>
        <p:txBody>
          <a:bodyPr wrap="square">
            <a:spAutoFit/>
          </a:bodyPr>
          <a:lstStyle/>
          <a:p>
            <a:r>
              <a:rPr lang="en-US" sz="4400" dirty="0"/>
              <a:t>6.  </a:t>
            </a:r>
            <a:r>
              <a:rPr lang="en-US" sz="4400" u="sng" dirty="0"/>
              <a:t>ELECTION PROCEDURES</a:t>
            </a:r>
            <a:r>
              <a:rPr lang="en-US" sz="4400" dirty="0"/>
              <a:t>: The following is required, except as noted: A clear and complete stipulation of election and appointment procedures and methods, including the following:</a:t>
            </a:r>
          </a:p>
          <a:p>
            <a:r>
              <a:rPr lang="en-US" sz="3600" dirty="0"/>
              <a:t>J. 	(Recommended but not required) A statement either that write-in votes are allowed or that they are not allowed. (See </a:t>
            </a:r>
            <a:r>
              <a:rPr lang="en-US" sz="3600" u="sng" dirty="0">
                <a:hlinkClick r:id="rId2" action="ppaction://hlinkfile"/>
              </a:rPr>
              <a:t>Clarification 6J</a:t>
            </a:r>
            <a:r>
              <a:rPr lang="en-US" sz="3600" dirty="0"/>
              <a:t>.)</a:t>
            </a:r>
          </a:p>
        </p:txBody>
      </p:sp>
    </p:spTree>
    <p:extLst>
      <p:ext uri="{BB962C8B-B14F-4D97-AF65-F5344CB8AC3E}">
        <p14:creationId xmlns:p14="http://schemas.microsoft.com/office/powerpoint/2010/main" val="38753390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2677656"/>
          </a:xfrm>
          <a:prstGeom prst="rect">
            <a:avLst/>
          </a:prstGeom>
        </p:spPr>
        <p:txBody>
          <a:bodyPr wrap="square">
            <a:spAutoFit/>
          </a:bodyPr>
          <a:lstStyle/>
          <a:p>
            <a:r>
              <a:rPr lang="en-US" sz="4400" dirty="0"/>
              <a:t>7.  </a:t>
            </a:r>
            <a:r>
              <a:rPr lang="en-US" sz="4400" u="sng" dirty="0"/>
              <a:t>AMENDMENTS TO THE BYLAWS</a:t>
            </a:r>
            <a:r>
              <a:rPr lang="en-US" sz="4400" dirty="0"/>
              <a:t>: The following is required:</a:t>
            </a:r>
          </a:p>
          <a:p>
            <a:r>
              <a:rPr lang="en-US" sz="4000" dirty="0"/>
              <a:t>A.	A statement as to how amendments to the bylaws may be proposed. (See </a:t>
            </a:r>
            <a:r>
              <a:rPr lang="en-US" sz="4000" u="sng" dirty="0">
                <a:hlinkClick r:id="rId2" action="ppaction://hlinkfile"/>
              </a:rPr>
              <a:t>Clarification 7A</a:t>
            </a:r>
            <a:r>
              <a:rPr lang="en-US" sz="4000" dirty="0"/>
              <a:t>.)</a:t>
            </a:r>
          </a:p>
        </p:txBody>
      </p:sp>
    </p:spTree>
    <p:extLst>
      <p:ext uri="{BB962C8B-B14F-4D97-AF65-F5344CB8AC3E}">
        <p14:creationId xmlns:p14="http://schemas.microsoft.com/office/powerpoint/2010/main" val="38438332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524315"/>
          </a:xfrm>
          <a:prstGeom prst="rect">
            <a:avLst/>
          </a:prstGeom>
        </p:spPr>
        <p:txBody>
          <a:bodyPr wrap="square">
            <a:spAutoFit/>
          </a:bodyPr>
          <a:lstStyle/>
          <a:p>
            <a:r>
              <a:rPr lang="en-US" sz="4400" dirty="0"/>
              <a:t>7.  </a:t>
            </a:r>
            <a:r>
              <a:rPr lang="en-US" sz="4400" u="sng" dirty="0"/>
              <a:t>AMENDMENTS TO THE BYLAWS</a:t>
            </a:r>
            <a:r>
              <a:rPr lang="en-US" sz="4400" dirty="0"/>
              <a:t>: The following is required:</a:t>
            </a:r>
          </a:p>
          <a:p>
            <a:r>
              <a:rPr lang="en-US" sz="4000" dirty="0"/>
              <a:t>B.	A statement that proposed amendments shall be submitted to, and approved for balloting by, the American Mensa Committee before balloting by the local group membership. (See </a:t>
            </a:r>
            <a:r>
              <a:rPr lang="en-US" sz="4000" u="sng" dirty="0">
                <a:hlinkClick r:id="rId2" action="ppaction://hlinkfile"/>
              </a:rPr>
              <a:t>Clarification 7B</a:t>
            </a:r>
            <a:r>
              <a:rPr lang="en-US" sz="4000" dirty="0"/>
              <a:t>.)</a:t>
            </a:r>
          </a:p>
        </p:txBody>
      </p:sp>
    </p:spTree>
    <p:extLst>
      <p:ext uri="{BB962C8B-B14F-4D97-AF65-F5344CB8AC3E}">
        <p14:creationId xmlns:p14="http://schemas.microsoft.com/office/powerpoint/2010/main" val="17242422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4524315"/>
          </a:xfrm>
          <a:prstGeom prst="rect">
            <a:avLst/>
          </a:prstGeom>
        </p:spPr>
        <p:txBody>
          <a:bodyPr wrap="square">
            <a:spAutoFit/>
          </a:bodyPr>
          <a:lstStyle/>
          <a:p>
            <a:r>
              <a:rPr lang="en-US" sz="4400" dirty="0"/>
              <a:t>7.  </a:t>
            </a:r>
            <a:r>
              <a:rPr lang="en-US" sz="4400" u="sng" dirty="0"/>
              <a:t>AMENDMENTS TO THE BYLAWS</a:t>
            </a:r>
            <a:r>
              <a:rPr lang="en-US" sz="4400" dirty="0"/>
              <a:t>: The following is required:</a:t>
            </a:r>
          </a:p>
          <a:p>
            <a:r>
              <a:rPr lang="en-US" sz="4000" dirty="0"/>
              <a:t>C.	A statement that, following such AMC approval for balloting, proposed amendments and ballots shall be sent to all members of the local group in the same manner as election ballots. (See </a:t>
            </a:r>
            <a:r>
              <a:rPr lang="en-US" sz="4000" u="sng" dirty="0">
                <a:hlinkClick r:id="rId2" action="ppaction://hlinkfile"/>
              </a:rPr>
              <a:t>Clarification 7C</a:t>
            </a:r>
            <a:r>
              <a:rPr lang="en-US" sz="4000" dirty="0"/>
              <a:t>.)</a:t>
            </a:r>
          </a:p>
        </p:txBody>
      </p:sp>
    </p:spTree>
    <p:extLst>
      <p:ext uri="{BB962C8B-B14F-4D97-AF65-F5344CB8AC3E}">
        <p14:creationId xmlns:p14="http://schemas.microsoft.com/office/powerpoint/2010/main" val="432061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3853" y="665922"/>
            <a:ext cx="10197548" cy="8217634"/>
          </a:xfrm>
          <a:prstGeom prst="rect">
            <a:avLst/>
          </a:prstGeom>
          <a:noFill/>
        </p:spPr>
        <p:txBody>
          <a:bodyPr wrap="square" rtlCol="0">
            <a:spAutoFit/>
          </a:bodyPr>
          <a:lstStyle/>
          <a:p>
            <a:r>
              <a:rPr lang="en-US" sz="4400" dirty="0"/>
              <a:t>The AMC created the National Bylaws Committee, and delegated responsibility for checking local group bylaws against the MSBs to it.</a:t>
            </a:r>
          </a:p>
          <a:p>
            <a:endParaRPr lang="en-US" sz="4400" dirty="0"/>
          </a:p>
          <a:p>
            <a:r>
              <a:rPr lang="en-US" sz="4400" dirty="0"/>
              <a:t>The Bylaws Committee has no power to provide waivers from any of the MSBs, as the Bylaws Committee cannot violate an action of the AMC (which the MSBs are).</a:t>
            </a:r>
          </a:p>
          <a:p>
            <a:endParaRPr lang="en-US" sz="4400" dirty="0"/>
          </a:p>
          <a:p>
            <a:endParaRPr lang="en-US" sz="4400" dirty="0"/>
          </a:p>
          <a:p>
            <a:endParaRPr lang="en-US" sz="4400" dirty="0"/>
          </a:p>
        </p:txBody>
      </p:sp>
    </p:spTree>
    <p:extLst>
      <p:ext uri="{BB962C8B-B14F-4D97-AF65-F5344CB8AC3E}">
        <p14:creationId xmlns:p14="http://schemas.microsoft.com/office/powerpoint/2010/main" val="17694277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908762"/>
          </a:xfrm>
          <a:prstGeom prst="rect">
            <a:avLst/>
          </a:prstGeom>
        </p:spPr>
        <p:txBody>
          <a:bodyPr wrap="square">
            <a:spAutoFit/>
          </a:bodyPr>
          <a:lstStyle/>
          <a:p>
            <a:r>
              <a:rPr lang="en-US" sz="4400" dirty="0"/>
              <a:t>7.  </a:t>
            </a:r>
            <a:r>
              <a:rPr lang="en-US" sz="4400" u="sng" dirty="0"/>
              <a:t>AMENDMENTS TO THE BYLAWS</a:t>
            </a:r>
            <a:r>
              <a:rPr lang="en-US" sz="4400" dirty="0"/>
              <a:t>: The following is required:</a:t>
            </a:r>
          </a:p>
          <a:p>
            <a:r>
              <a:rPr lang="en-US" sz="4000" dirty="0"/>
              <a:t>D.	A statement that there must be a minimum of 90 days between the date of publication of the proposed amendment(s) and the deadline for receipt of ballots. (See </a:t>
            </a:r>
            <a:r>
              <a:rPr lang="en-US" sz="4000" u="sng" dirty="0">
                <a:hlinkClick r:id="rId2" action="ppaction://hlinkfile"/>
              </a:rPr>
              <a:t>Clarification 7D</a:t>
            </a:r>
            <a:r>
              <a:rPr lang="en-US" sz="4000" dirty="0"/>
              <a:t>.)</a:t>
            </a:r>
          </a:p>
        </p:txBody>
      </p:sp>
    </p:spTree>
    <p:extLst>
      <p:ext uri="{BB962C8B-B14F-4D97-AF65-F5344CB8AC3E}">
        <p14:creationId xmlns:p14="http://schemas.microsoft.com/office/powerpoint/2010/main" val="36731379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3293209"/>
          </a:xfrm>
          <a:prstGeom prst="rect">
            <a:avLst/>
          </a:prstGeom>
        </p:spPr>
        <p:txBody>
          <a:bodyPr wrap="square">
            <a:spAutoFit/>
          </a:bodyPr>
          <a:lstStyle/>
          <a:p>
            <a:r>
              <a:rPr lang="en-US" sz="4400" dirty="0"/>
              <a:t>7.  </a:t>
            </a:r>
            <a:r>
              <a:rPr lang="en-US" sz="4400" u="sng" dirty="0"/>
              <a:t>AMENDMENTS TO THE BYLAWS</a:t>
            </a:r>
            <a:r>
              <a:rPr lang="en-US" sz="4400" dirty="0"/>
              <a:t>: The following is required:</a:t>
            </a:r>
          </a:p>
          <a:p>
            <a:r>
              <a:rPr lang="en-US" sz="4000" dirty="0"/>
              <a:t>E.	A statement of the percentage of votes received that is required to pass a proposed amendment. (See </a:t>
            </a:r>
            <a:r>
              <a:rPr lang="en-US" sz="4000" u="sng" dirty="0">
                <a:hlinkClick r:id="rId2" action="ppaction://hlinkfile"/>
              </a:rPr>
              <a:t>Clarification 7E</a:t>
            </a:r>
            <a:r>
              <a:rPr lang="en-US" sz="4000" dirty="0"/>
              <a:t>.)</a:t>
            </a:r>
          </a:p>
        </p:txBody>
      </p:sp>
    </p:spTree>
    <p:extLst>
      <p:ext uri="{BB962C8B-B14F-4D97-AF65-F5344CB8AC3E}">
        <p14:creationId xmlns:p14="http://schemas.microsoft.com/office/powerpoint/2010/main" val="27191536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878532"/>
          </a:xfrm>
          <a:prstGeom prst="rect">
            <a:avLst/>
          </a:prstGeom>
        </p:spPr>
        <p:txBody>
          <a:bodyPr wrap="square">
            <a:spAutoFit/>
          </a:bodyPr>
          <a:lstStyle/>
          <a:p>
            <a:r>
              <a:rPr lang="en-US" sz="4400" dirty="0"/>
              <a:t>7.  </a:t>
            </a:r>
            <a:r>
              <a:rPr lang="en-US" sz="4400" u="sng" dirty="0"/>
              <a:t>AMENDMENTS TO THE BYLAWS</a:t>
            </a:r>
            <a:r>
              <a:rPr lang="en-US" sz="4400" dirty="0"/>
              <a:t>: The following is required:</a:t>
            </a:r>
          </a:p>
          <a:p>
            <a:r>
              <a:rPr lang="en-US" sz="3200" dirty="0"/>
              <a:t>F.	A statement that local group bylaws and bylaw amendments are not effective until they are both approved by the local group membership and given final approval by the American Mensa Committee after filing of revised bylaws with the National Bylaws Committee. After filing of the amended bylaws with the National Bylaws Committee after the membership has voted, the National Bylaws Committee will notify the local group of the effective date of the bylaws as amended. (See </a:t>
            </a:r>
            <a:r>
              <a:rPr lang="en-US" sz="3200" u="sng" dirty="0">
                <a:hlinkClick r:id="rId2" action="ppaction://hlinkfile"/>
              </a:rPr>
              <a:t>Clarification 7F</a:t>
            </a:r>
            <a:r>
              <a:rPr lang="en-US" sz="3200" dirty="0"/>
              <a:t>.)</a:t>
            </a:r>
          </a:p>
        </p:txBody>
      </p:sp>
    </p:spTree>
    <p:extLst>
      <p:ext uri="{BB962C8B-B14F-4D97-AF65-F5344CB8AC3E}">
        <p14:creationId xmlns:p14="http://schemas.microsoft.com/office/powerpoint/2010/main" val="39580703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6740307"/>
          </a:xfrm>
          <a:prstGeom prst="rect">
            <a:avLst/>
          </a:prstGeom>
        </p:spPr>
        <p:txBody>
          <a:bodyPr wrap="square">
            <a:spAutoFit/>
          </a:bodyPr>
          <a:lstStyle/>
          <a:p>
            <a:r>
              <a:rPr lang="en-US" sz="3600" dirty="0"/>
              <a:t>8.  </a:t>
            </a:r>
            <a:r>
              <a:rPr lang="en-US" sz="3600" u="sng" dirty="0"/>
              <a:t>MENSA NAME AND LOGO</a:t>
            </a:r>
            <a:endParaRPr lang="en-US" sz="3600" dirty="0"/>
          </a:p>
          <a:p>
            <a:r>
              <a:rPr lang="en-US" sz="3600" dirty="0"/>
              <a:t>The following clause is required verbatim, with the blanks filled in with the name of the local group or corporation:</a:t>
            </a:r>
          </a:p>
          <a:p>
            <a:r>
              <a:rPr lang="en-US" sz="3600" dirty="0"/>
              <a:t>American Mensa, Ltd. (AML) has granted a royalty free, nonexclusive license to _________________ for the use of the mark “Mensa” and a logo, consisting of a globe over a stylized “M” within a border, in conjunction with the non-commercial uses of _______________. AML retains full ownership of the mark and logo and all statutory and common law rights in the mark and logo. (See </a:t>
            </a:r>
            <a:r>
              <a:rPr lang="en-US" sz="3600" u="sng" dirty="0">
                <a:hlinkClick r:id="rId2" action="ppaction://hlinkfile"/>
              </a:rPr>
              <a:t>Clarification 8</a:t>
            </a:r>
            <a:r>
              <a:rPr lang="en-US" sz="3600" dirty="0"/>
              <a:t>.)</a:t>
            </a:r>
          </a:p>
        </p:txBody>
      </p:sp>
    </p:spTree>
    <p:extLst>
      <p:ext uri="{BB962C8B-B14F-4D97-AF65-F5344CB8AC3E}">
        <p14:creationId xmlns:p14="http://schemas.microsoft.com/office/powerpoint/2010/main" val="780103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5632311"/>
          </a:xfrm>
          <a:prstGeom prst="rect">
            <a:avLst/>
          </a:prstGeom>
        </p:spPr>
        <p:txBody>
          <a:bodyPr wrap="square">
            <a:spAutoFit/>
          </a:bodyPr>
          <a:lstStyle/>
          <a:p>
            <a:r>
              <a:rPr lang="en-US" sz="3600" dirty="0"/>
              <a:t>9.  </a:t>
            </a:r>
            <a:r>
              <a:rPr lang="en-US" sz="3600" u="sng" dirty="0"/>
              <a:t>AUTHORITIES</a:t>
            </a:r>
            <a:r>
              <a:rPr lang="en-US" sz="3600" dirty="0"/>
              <a:t>: The following is required except as noted:</a:t>
            </a:r>
          </a:p>
          <a:p>
            <a:r>
              <a:rPr lang="en-US" sz="3600" dirty="0"/>
              <a:t>A.	A statement that the Minimum Standard Bylaws for Local Groups of AML are implicitly included in these bylaws. The minimum requirements are enforceable even if they are not explicitly contained in these bylaws. If there is a conflict between these bylaws and the Minimum Standards, the Minimum Standards take precedence. (See </a:t>
            </a:r>
            <a:r>
              <a:rPr lang="en-US" sz="3600" u="sng" dirty="0">
                <a:hlinkClick r:id="rId2" action="ppaction://hlinkfile"/>
              </a:rPr>
              <a:t>ASIE Article 5, Section A</a:t>
            </a:r>
            <a:r>
              <a:rPr lang="en-US" sz="3600" dirty="0"/>
              <a:t>.)</a:t>
            </a:r>
          </a:p>
        </p:txBody>
      </p:sp>
    </p:spTree>
    <p:extLst>
      <p:ext uri="{BB962C8B-B14F-4D97-AF65-F5344CB8AC3E}">
        <p14:creationId xmlns:p14="http://schemas.microsoft.com/office/powerpoint/2010/main" val="18152408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7175" y="216678"/>
            <a:ext cx="10217791" cy="2862322"/>
          </a:xfrm>
          <a:prstGeom prst="rect">
            <a:avLst/>
          </a:prstGeom>
        </p:spPr>
        <p:txBody>
          <a:bodyPr wrap="square">
            <a:spAutoFit/>
          </a:bodyPr>
          <a:lstStyle/>
          <a:p>
            <a:r>
              <a:rPr lang="en-US" sz="3600" dirty="0"/>
              <a:t>9.  </a:t>
            </a:r>
            <a:r>
              <a:rPr lang="en-US" sz="3600" u="sng" dirty="0"/>
              <a:t>AUTHORITIES</a:t>
            </a:r>
            <a:r>
              <a:rPr lang="en-US" sz="3600" dirty="0"/>
              <a:t>: The following is required except as noted:</a:t>
            </a:r>
          </a:p>
          <a:p>
            <a:r>
              <a:rPr lang="en-US" sz="3600" dirty="0"/>
              <a:t>B.	(Recommended but not required) A statement naming a standard parliamentary authority. (See </a:t>
            </a:r>
            <a:r>
              <a:rPr lang="en-US" sz="3600" u="sng" dirty="0">
                <a:hlinkClick r:id="rId2" action="ppaction://hlinkfile"/>
              </a:rPr>
              <a:t>Clarification 9B</a:t>
            </a:r>
            <a:r>
              <a:rPr lang="en-US" sz="3600" dirty="0"/>
              <a:t>.)</a:t>
            </a:r>
          </a:p>
        </p:txBody>
      </p:sp>
    </p:spTree>
    <p:extLst>
      <p:ext uri="{BB962C8B-B14F-4D97-AF65-F5344CB8AC3E}">
        <p14:creationId xmlns:p14="http://schemas.microsoft.com/office/powerpoint/2010/main" val="39434978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7771" y="801578"/>
            <a:ext cx="10197548" cy="6032421"/>
          </a:xfrm>
          <a:prstGeom prst="rect">
            <a:avLst/>
          </a:prstGeom>
          <a:noFill/>
        </p:spPr>
        <p:txBody>
          <a:bodyPr wrap="square" rtlCol="0">
            <a:spAutoFit/>
          </a:bodyPr>
          <a:lstStyle/>
          <a:p>
            <a:pPr algn="ctr"/>
            <a:r>
              <a:rPr lang="en-US" sz="4400" u="sng" dirty="0"/>
              <a:t>The bylaws amendment process</a:t>
            </a:r>
          </a:p>
          <a:p>
            <a:endParaRPr lang="en-US" sz="4400" dirty="0"/>
          </a:p>
          <a:p>
            <a:r>
              <a:rPr lang="en-US" sz="4000" dirty="0"/>
              <a:t>Step 1:  You send your proposed bylaws to the Bylaws Committee chair. (The most helpful document for us is a clean copy of what the bylaws will look like if everything passes.)</a:t>
            </a:r>
          </a:p>
          <a:p>
            <a:endParaRPr lang="en-US" sz="4000" dirty="0"/>
          </a:p>
          <a:p>
            <a:r>
              <a:rPr lang="en-US" sz="4000" dirty="0"/>
              <a:t>Step 2:  The chair sends it on to the full Bylaws Committee for a review</a:t>
            </a:r>
          </a:p>
          <a:p>
            <a:endParaRPr lang="en-US" dirty="0"/>
          </a:p>
        </p:txBody>
      </p:sp>
    </p:spTree>
    <p:extLst>
      <p:ext uri="{BB962C8B-B14F-4D97-AF65-F5344CB8AC3E}">
        <p14:creationId xmlns:p14="http://schemas.microsoft.com/office/powerpoint/2010/main" val="21624855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154984"/>
          </a:xfrm>
          <a:prstGeom prst="rect">
            <a:avLst/>
          </a:prstGeom>
          <a:noFill/>
        </p:spPr>
        <p:txBody>
          <a:bodyPr wrap="square" rtlCol="0">
            <a:spAutoFit/>
          </a:bodyPr>
          <a:lstStyle/>
          <a:p>
            <a:r>
              <a:rPr lang="en-US" sz="4400" dirty="0"/>
              <a:t> Step 3:  The Bylaws Committee compares the draft bylaws to the MSBs</a:t>
            </a:r>
          </a:p>
          <a:p>
            <a:endParaRPr lang="en-US" sz="4400" dirty="0"/>
          </a:p>
          <a:p>
            <a:r>
              <a:rPr lang="en-US" sz="4400" dirty="0"/>
              <a:t>Please note that we look at everything in your bylaws, not just what is changing.  We are instructed to do this by the AMC.</a:t>
            </a:r>
            <a:endParaRPr lang="en-US" dirty="0"/>
          </a:p>
        </p:txBody>
      </p:sp>
    </p:spTree>
    <p:extLst>
      <p:ext uri="{BB962C8B-B14F-4D97-AF65-F5344CB8AC3E}">
        <p14:creationId xmlns:p14="http://schemas.microsoft.com/office/powerpoint/2010/main" val="39883077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3754874"/>
          </a:xfrm>
          <a:prstGeom prst="rect">
            <a:avLst/>
          </a:prstGeom>
          <a:noFill/>
        </p:spPr>
        <p:txBody>
          <a:bodyPr wrap="square" rtlCol="0">
            <a:spAutoFit/>
          </a:bodyPr>
          <a:lstStyle/>
          <a:p>
            <a:r>
              <a:rPr lang="en-US" sz="4400" dirty="0"/>
              <a:t> Step 4:  The Bylaws Committee writes comments back to the local group.  Some have changes that are required to make the bylaws comply with the MSBs; others are optional</a:t>
            </a:r>
          </a:p>
          <a:p>
            <a:endParaRPr lang="en-US" dirty="0"/>
          </a:p>
        </p:txBody>
      </p:sp>
    </p:spTree>
    <p:extLst>
      <p:ext uri="{BB962C8B-B14F-4D97-AF65-F5344CB8AC3E}">
        <p14:creationId xmlns:p14="http://schemas.microsoft.com/office/powerpoint/2010/main" val="33472214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6463308"/>
          </a:xfrm>
          <a:prstGeom prst="rect">
            <a:avLst/>
          </a:prstGeom>
          <a:noFill/>
        </p:spPr>
        <p:txBody>
          <a:bodyPr wrap="square" rtlCol="0">
            <a:spAutoFit/>
          </a:bodyPr>
          <a:lstStyle/>
          <a:p>
            <a:r>
              <a:rPr lang="en-US" sz="4400" dirty="0"/>
              <a:t>  If there are items that must be corrected, the local group returns to step 1, makes changes in response to the comments, and sends the amended draft back to the Bylaws Committee, which then reviews the amended draft.  The iterative process continues until no more changes are needed</a:t>
            </a:r>
          </a:p>
          <a:p>
            <a:endParaRPr lang="en-US" sz="4400" dirty="0"/>
          </a:p>
          <a:p>
            <a:endParaRPr lang="en-US" dirty="0"/>
          </a:p>
        </p:txBody>
      </p:sp>
    </p:spTree>
    <p:extLst>
      <p:ext uri="{BB962C8B-B14F-4D97-AF65-F5344CB8AC3E}">
        <p14:creationId xmlns:p14="http://schemas.microsoft.com/office/powerpoint/2010/main" val="2417263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6186309"/>
          </a:xfrm>
          <a:prstGeom prst="rect">
            <a:avLst/>
          </a:prstGeom>
          <a:noFill/>
        </p:spPr>
        <p:txBody>
          <a:bodyPr wrap="square" rtlCol="0">
            <a:spAutoFit/>
          </a:bodyPr>
          <a:lstStyle/>
          <a:p>
            <a:r>
              <a:rPr lang="en-US" sz="4400" dirty="0"/>
              <a:t>Some MSBs have to be reproduced verbatim</a:t>
            </a:r>
          </a:p>
          <a:p>
            <a:endParaRPr lang="en-US" sz="4400" dirty="0"/>
          </a:p>
          <a:p>
            <a:r>
              <a:rPr lang="en-US" sz="4400" dirty="0"/>
              <a:t>Some give a range the local group has to comply with</a:t>
            </a:r>
          </a:p>
          <a:p>
            <a:endParaRPr lang="en-US" sz="4400" dirty="0"/>
          </a:p>
          <a:p>
            <a:r>
              <a:rPr lang="en-US" sz="4400" dirty="0"/>
              <a:t>Some leave entirely up to the local group how to comply with the requirement</a:t>
            </a:r>
          </a:p>
          <a:p>
            <a:endParaRPr lang="en-US" sz="4400" dirty="0"/>
          </a:p>
        </p:txBody>
      </p:sp>
    </p:spTree>
    <p:extLst>
      <p:ext uri="{BB962C8B-B14F-4D97-AF65-F5344CB8AC3E}">
        <p14:creationId xmlns:p14="http://schemas.microsoft.com/office/powerpoint/2010/main" val="6068811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431983"/>
          </a:xfrm>
          <a:prstGeom prst="rect">
            <a:avLst/>
          </a:prstGeom>
          <a:noFill/>
        </p:spPr>
        <p:txBody>
          <a:bodyPr wrap="square" rtlCol="0">
            <a:spAutoFit/>
          </a:bodyPr>
          <a:lstStyle/>
          <a:p>
            <a:r>
              <a:rPr lang="en-US" sz="4400" dirty="0"/>
              <a:t>   Step 5:  The Bylaws Committee gives permission to ballot.  The local group’s bylaws have not been amended yet!</a:t>
            </a:r>
          </a:p>
          <a:p>
            <a:endParaRPr lang="en-US" sz="4400" dirty="0"/>
          </a:p>
          <a:p>
            <a:r>
              <a:rPr lang="en-US" sz="4400" dirty="0"/>
              <a:t>   Step 6:  The local group sends the draft bylaws to its membership to vote.</a:t>
            </a:r>
          </a:p>
          <a:p>
            <a:endParaRPr lang="en-US" dirty="0"/>
          </a:p>
        </p:txBody>
      </p:sp>
    </p:spTree>
    <p:extLst>
      <p:ext uri="{BB962C8B-B14F-4D97-AF65-F5344CB8AC3E}">
        <p14:creationId xmlns:p14="http://schemas.microsoft.com/office/powerpoint/2010/main" val="37258636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   Step 7:  The local group’s membership votes.  The voting rules are the ones in the old (current) bylaws, not the rules in the new (draft) bylaws, as the new ones have not yet passed. There must be a minimum of 90 days between first publication of the draft bylaws and the voting deadline.</a:t>
            </a:r>
            <a:endParaRPr lang="en-US" dirty="0"/>
          </a:p>
        </p:txBody>
      </p:sp>
    </p:spTree>
    <p:extLst>
      <p:ext uri="{BB962C8B-B14F-4D97-AF65-F5344CB8AC3E}">
        <p14:creationId xmlns:p14="http://schemas.microsoft.com/office/powerpoint/2010/main" val="322327592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   Step 8:  The votes are counted.  The count finds that the local group’s membership passed, or did not pass, the draft bylaws; or, if there were several questions on the ballot, the membership might have passed one or more questions and not passed one or more questions.</a:t>
            </a:r>
            <a:endParaRPr lang="en-US" dirty="0"/>
          </a:p>
        </p:txBody>
      </p:sp>
    </p:spTree>
    <p:extLst>
      <p:ext uri="{BB962C8B-B14F-4D97-AF65-F5344CB8AC3E}">
        <p14:creationId xmlns:p14="http://schemas.microsoft.com/office/powerpoint/2010/main" val="15808352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   Step 9:  The local group tells the Bylaws Committee the results of the voting.  If the entire draft bylaws passed, or if one or more of multiple questions passed, the local group sends the bylaws as amended by the membership to the Bylaws Committee.</a:t>
            </a:r>
            <a:endParaRPr lang="en-US" dirty="0"/>
          </a:p>
        </p:txBody>
      </p:sp>
    </p:spTree>
    <p:extLst>
      <p:ext uri="{BB962C8B-B14F-4D97-AF65-F5344CB8AC3E}">
        <p14:creationId xmlns:p14="http://schemas.microsoft.com/office/powerpoint/2010/main" val="36163965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3477875"/>
          </a:xfrm>
          <a:prstGeom prst="rect">
            <a:avLst/>
          </a:prstGeom>
          <a:noFill/>
        </p:spPr>
        <p:txBody>
          <a:bodyPr wrap="square" rtlCol="0">
            <a:spAutoFit/>
          </a:bodyPr>
          <a:lstStyle/>
          <a:p>
            <a:r>
              <a:rPr lang="en-US" sz="4400" dirty="0"/>
              <a:t>  Step 10:  The Bylaws Committee quickly checks the amended bylaws to make sure it is consistent with the MSBs and gives final approval, including the effective date of the bylaws as amended.  This is the last step.</a:t>
            </a:r>
            <a:endParaRPr lang="en-US" dirty="0"/>
          </a:p>
        </p:txBody>
      </p:sp>
    </p:spTree>
    <p:extLst>
      <p:ext uri="{BB962C8B-B14F-4D97-AF65-F5344CB8AC3E}">
        <p14:creationId xmlns:p14="http://schemas.microsoft.com/office/powerpoint/2010/main" val="31039924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7288" y="184558"/>
            <a:ext cx="11874800" cy="6186309"/>
          </a:xfrm>
          <a:prstGeom prst="rect">
            <a:avLst/>
          </a:prstGeom>
          <a:noFill/>
        </p:spPr>
        <p:txBody>
          <a:bodyPr wrap="square" rtlCol="0">
            <a:spAutoFit/>
          </a:bodyPr>
          <a:lstStyle/>
          <a:p>
            <a:r>
              <a:rPr lang="en-US" sz="4400" dirty="0"/>
              <a:t>When I review local group bylaws, I try to put myself in the shoes of a new member who is</a:t>
            </a:r>
          </a:p>
          <a:p>
            <a:r>
              <a:rPr lang="en-US" sz="4400" dirty="0"/>
              <a:t>trying to learn about the local group’s structure and processes from reading the bylaws; if I can’t understand something, a new member likely</a:t>
            </a:r>
          </a:p>
          <a:p>
            <a:r>
              <a:rPr lang="en-US" sz="4400" dirty="0"/>
              <a:t>won’t either, so that will lead to a comment</a:t>
            </a:r>
          </a:p>
          <a:p>
            <a:r>
              <a:rPr lang="en-US" sz="4400" dirty="0"/>
              <a:t>going back to the local group in our review.</a:t>
            </a:r>
          </a:p>
          <a:p>
            <a:endParaRPr lang="en-US" sz="4400" dirty="0"/>
          </a:p>
          <a:p>
            <a:r>
              <a:rPr lang="en-US" sz="4400" dirty="0"/>
              <a:t>We also look for internal consistency.</a:t>
            </a:r>
            <a:endParaRPr lang="en-US" dirty="0"/>
          </a:p>
        </p:txBody>
      </p:sp>
    </p:spTree>
    <p:extLst>
      <p:ext uri="{BB962C8B-B14F-4D97-AF65-F5344CB8AC3E}">
        <p14:creationId xmlns:p14="http://schemas.microsoft.com/office/powerpoint/2010/main" val="25136072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7288" y="184558"/>
            <a:ext cx="11874800" cy="2800767"/>
          </a:xfrm>
          <a:prstGeom prst="rect">
            <a:avLst/>
          </a:prstGeom>
          <a:noFill/>
        </p:spPr>
        <p:txBody>
          <a:bodyPr wrap="square" rtlCol="0">
            <a:spAutoFit/>
          </a:bodyPr>
          <a:lstStyle/>
          <a:p>
            <a:r>
              <a:rPr lang="en-US" sz="4400" dirty="0"/>
              <a:t>Questions?  Comments?</a:t>
            </a:r>
          </a:p>
          <a:p>
            <a:endParaRPr lang="en-US" sz="4400" dirty="0"/>
          </a:p>
          <a:p>
            <a:r>
              <a:rPr lang="en-US" sz="4400" dirty="0"/>
              <a:t>bylaws@us.mensa.org</a:t>
            </a:r>
          </a:p>
          <a:p>
            <a:endParaRPr lang="en-US" sz="4400" dirty="0"/>
          </a:p>
        </p:txBody>
      </p:sp>
    </p:spTree>
    <p:extLst>
      <p:ext uri="{BB962C8B-B14F-4D97-AF65-F5344CB8AC3E}">
        <p14:creationId xmlns:p14="http://schemas.microsoft.com/office/powerpoint/2010/main" val="2310568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6555641"/>
          </a:xfrm>
          <a:prstGeom prst="rect">
            <a:avLst/>
          </a:prstGeom>
          <a:noFill/>
        </p:spPr>
        <p:txBody>
          <a:bodyPr wrap="square" rtlCol="0">
            <a:spAutoFit/>
          </a:bodyPr>
          <a:lstStyle/>
          <a:p>
            <a:r>
              <a:rPr lang="en-US" sz="4400" dirty="0"/>
              <a:t>Now let’s go over the specific MSBs.</a:t>
            </a:r>
          </a:p>
          <a:p>
            <a:endParaRPr lang="en-US" sz="4400" dirty="0"/>
          </a:p>
          <a:p>
            <a:r>
              <a:rPr lang="en-US" sz="3600" dirty="0"/>
              <a:t>1.  </a:t>
            </a:r>
            <a:r>
              <a:rPr lang="en-US" sz="3600" u="sng" dirty="0"/>
              <a:t>DEFINITION OF THE LOCAL GROUP</a:t>
            </a:r>
            <a:r>
              <a:rPr lang="en-US" sz="3600" dirty="0"/>
              <a:t>: The following is required:  A statement of the name of the local group and that it is a local group of American Mensa, Ltd. (AML), and is subject to the Constitution of Mensa, the Bylaws of AML, and the resolutions adopted by the American Mensa Committee (AMC). (See </a:t>
            </a:r>
            <a:r>
              <a:rPr lang="en-US" sz="3600" u="sng" dirty="0">
                <a:hlinkClick r:id="rId2" action="ppaction://hlinkfile"/>
              </a:rPr>
              <a:t>Clarification 1</a:t>
            </a:r>
            <a:r>
              <a:rPr lang="en-US" sz="3600" dirty="0"/>
              <a:t> and </a:t>
            </a:r>
            <a:r>
              <a:rPr lang="en-US" sz="3600" u="sng" dirty="0">
                <a:hlinkClick r:id="rId3" action="ppaction://hlinkfile"/>
              </a:rPr>
              <a:t>ASIE Article 11, Section A</a:t>
            </a:r>
            <a:r>
              <a:rPr lang="en-US" sz="3600" u="sng" dirty="0"/>
              <a:t> </a:t>
            </a:r>
            <a:r>
              <a:rPr lang="en-US" sz="3600" dirty="0"/>
              <a:t>below.)</a:t>
            </a:r>
          </a:p>
          <a:p>
            <a:endParaRPr lang="en-US" sz="4400" dirty="0"/>
          </a:p>
        </p:txBody>
      </p:sp>
    </p:spTree>
    <p:extLst>
      <p:ext uri="{BB962C8B-B14F-4D97-AF65-F5344CB8AC3E}">
        <p14:creationId xmlns:p14="http://schemas.microsoft.com/office/powerpoint/2010/main" val="1485881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6268" y="360134"/>
            <a:ext cx="10197548" cy="6863417"/>
          </a:xfrm>
          <a:prstGeom prst="rect">
            <a:avLst/>
          </a:prstGeom>
          <a:noFill/>
        </p:spPr>
        <p:txBody>
          <a:bodyPr wrap="square" rtlCol="0">
            <a:spAutoFit/>
          </a:bodyPr>
          <a:lstStyle/>
          <a:p>
            <a:endParaRPr lang="en-US" sz="4400" dirty="0"/>
          </a:p>
          <a:p>
            <a:r>
              <a:rPr lang="en-US" sz="4400" dirty="0"/>
              <a:t>MSB 1 is easy, just fill in the name of your local group and copy/paste the rest</a:t>
            </a:r>
          </a:p>
          <a:p>
            <a:endParaRPr lang="en-US" sz="4400" dirty="0"/>
          </a:p>
          <a:p>
            <a:r>
              <a:rPr lang="en-US" sz="4400" dirty="0"/>
              <a:t>The Clarification discusses potential names of local groups; also incorporation policy</a:t>
            </a:r>
          </a:p>
          <a:p>
            <a:endParaRPr lang="en-US" sz="4400" dirty="0"/>
          </a:p>
          <a:p>
            <a:r>
              <a:rPr lang="en-US" sz="4400" dirty="0"/>
              <a:t>The ASIE discusses requirements for the formation and maintaining of a local group </a:t>
            </a:r>
          </a:p>
          <a:p>
            <a:endParaRPr lang="en-US" sz="4400" dirty="0"/>
          </a:p>
        </p:txBody>
      </p:sp>
    </p:spTree>
    <p:extLst>
      <p:ext uri="{BB962C8B-B14F-4D97-AF65-F5344CB8AC3E}">
        <p14:creationId xmlns:p14="http://schemas.microsoft.com/office/powerpoint/2010/main" val="2713904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72455" y="469782"/>
            <a:ext cx="9924176" cy="5509200"/>
          </a:xfrm>
          <a:prstGeom prst="rect">
            <a:avLst/>
          </a:prstGeom>
        </p:spPr>
        <p:txBody>
          <a:bodyPr wrap="square">
            <a:spAutoFit/>
          </a:bodyPr>
          <a:lstStyle/>
          <a:p>
            <a:r>
              <a:rPr lang="en-US" sz="4400" dirty="0"/>
              <a:t>2.  </a:t>
            </a:r>
            <a:r>
              <a:rPr lang="en-US" sz="4400" u="sng" dirty="0"/>
              <a:t>MEMBERSHIP</a:t>
            </a:r>
            <a:r>
              <a:rPr lang="en-US" sz="4400" dirty="0"/>
              <a:t>: The following is required:</a:t>
            </a:r>
          </a:p>
          <a:p>
            <a:r>
              <a:rPr lang="en-US" sz="4400" dirty="0"/>
              <a:t>A.	A statement that membership in the local group shall be open to all members of AML in good standing in the geographic area assigned to the local group by the AMC, or as otherwise assigned by AML. (See </a:t>
            </a:r>
            <a:r>
              <a:rPr lang="en-US" sz="4400" u="sng" dirty="0">
                <a:hlinkClick r:id="rId2" action="ppaction://hlinkfile"/>
              </a:rPr>
              <a:t>Clarification 2A</a:t>
            </a:r>
            <a:r>
              <a:rPr lang="en-US" sz="4400" dirty="0"/>
              <a:t>.)</a:t>
            </a:r>
          </a:p>
        </p:txBody>
      </p:sp>
    </p:spTree>
    <p:extLst>
      <p:ext uri="{BB962C8B-B14F-4D97-AF65-F5344CB8AC3E}">
        <p14:creationId xmlns:p14="http://schemas.microsoft.com/office/powerpoint/2010/main" val="32648414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2355</TotalTime>
  <Words>4217</Words>
  <Application>Microsoft Office PowerPoint</Application>
  <PresentationFormat>Widescreen</PresentationFormat>
  <Paragraphs>157</Paragraphs>
  <Slides>66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66</vt:i4>
      </vt:variant>
    </vt:vector>
  </HeadingPairs>
  <TitlesOfParts>
    <vt:vector size="71" baseType="lpstr">
      <vt:lpstr>Arial</vt:lpstr>
      <vt:lpstr>Calibri</vt:lpstr>
      <vt:lpstr>Calibri Light</vt:lpstr>
      <vt:lpstr>Times New Roman</vt:lpstr>
      <vt:lpstr>Office Theme</vt:lpstr>
      <vt:lpstr>Mensa Bylaws 102: Minimum Standard Bylaws for Local Groups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Minimum Standard Constitution Requirements (MSCRs)</dc:title>
  <dc:creator>Dan</dc:creator>
  <cp:lastModifiedBy>Julie Neatherlin</cp:lastModifiedBy>
  <cp:revision>59</cp:revision>
  <dcterms:created xsi:type="dcterms:W3CDTF">2016-10-03T21:12:47Z</dcterms:created>
  <dcterms:modified xsi:type="dcterms:W3CDTF">2024-07-01T20:31:34Z</dcterms:modified>
</cp:coreProperties>
</file>